
<file path=[Content_Types].xml><?xml version="1.0" encoding="utf-8"?>
<Types xmlns="http://schemas.openxmlformats.org/package/2006/content-types">
  <Default Extension="fntdata" ContentType="application/x-fontdata"/>
  <Default Extension="jpeg" ContentType="image/jpeg"/>
  <Default Extension="m4v" ContentType="video/mp4"/>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handoutMasterIdLst>
    <p:handoutMasterId r:id="rId19"/>
  </p:handoutMasterIdLst>
  <p:sldIdLst>
    <p:sldId id="256" r:id="rId2"/>
    <p:sldId id="261" r:id="rId3"/>
    <p:sldId id="259" r:id="rId4"/>
    <p:sldId id="285" r:id="rId5"/>
    <p:sldId id="291" r:id="rId6"/>
    <p:sldId id="290" r:id="rId7"/>
    <p:sldId id="292" r:id="rId8"/>
    <p:sldId id="293" r:id="rId9"/>
    <p:sldId id="294" r:id="rId10"/>
    <p:sldId id="312" r:id="rId11"/>
    <p:sldId id="299" r:id="rId12"/>
    <p:sldId id="301" r:id="rId13"/>
    <p:sldId id="300" r:id="rId14"/>
    <p:sldId id="298" r:id="rId15"/>
    <p:sldId id="310" r:id="rId16"/>
    <p:sldId id="311" r:id="rId17"/>
  </p:sldIdLst>
  <p:sldSz cx="9144000" cy="6858000" type="screen4x3"/>
  <p:notesSz cx="6858000" cy="9296400"/>
  <p:embeddedFontLst>
    <p:embeddedFont>
      <p:font typeface="Calibri" panose="020F0502020204030204" pitchFamily="34"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12046D-0C65-471F-8EDD-22EEA082607A}">
          <p14:sldIdLst>
            <p14:sldId id="256"/>
            <p14:sldId id="261"/>
            <p14:sldId id="259"/>
            <p14:sldId id="285"/>
            <p14:sldId id="291"/>
            <p14:sldId id="290"/>
            <p14:sldId id="292"/>
            <p14:sldId id="293"/>
            <p14:sldId id="294"/>
            <p14:sldId id="312"/>
            <p14:sldId id="299"/>
            <p14:sldId id="301"/>
            <p14:sldId id="300"/>
            <p14:sldId id="298"/>
            <p14:sldId id="310"/>
            <p14:sldId id="311"/>
          </p14:sldIdLst>
        </p14:section>
      </p14:sectionLst>
    </p:ext>
    <p:ext uri="{EFAFB233-063F-42B5-8137-9DF3F51BA10A}">
      <p15:sldGuideLst xmlns:p15="http://schemas.microsoft.com/office/powerpoint/2012/main">
        <p15:guide id="1" orient="horz" pos="1536" userDrawn="1">
          <p15:clr>
            <a:srgbClr val="A4A3A4"/>
          </p15:clr>
        </p15:guide>
        <p15:guide id="2" pos="4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lkowitz, Jarrod" initials="WJ" lastIdx="24" clrIdx="0"/>
  <p:cmAuthor id="1" name="Scott Payne" initials="SP" lastIdx="14" clrIdx="1"/>
  <p:cmAuthor id="2" name="McGraw Hill Companies" initials=""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421"/>
    <a:srgbClr val="1D9EDA"/>
    <a:srgbClr val="75A230"/>
    <a:srgbClr val="CF5F20"/>
    <a:srgbClr val="4F9935"/>
    <a:srgbClr val="808285"/>
    <a:srgbClr val="1D80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3" autoAdjust="0"/>
    <p:restoredTop sz="94694"/>
  </p:normalViewPr>
  <p:slideViewPr>
    <p:cSldViewPr>
      <p:cViewPr varScale="1">
        <p:scale>
          <a:sx n="114" d="100"/>
          <a:sy n="114" d="100"/>
        </p:scale>
        <p:origin x="666" y="-570"/>
      </p:cViewPr>
      <p:guideLst>
        <p:guide orient="horz" pos="1536"/>
        <p:guide pos="4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64820"/>
          </a:xfrm>
          <a:prstGeom prst="rect">
            <a:avLst/>
          </a:prstGeom>
        </p:spPr>
        <p:txBody>
          <a:bodyPr vert="horz" lIns="91440" tIns="45720" rIns="91440" bIns="45720" rtlCol="0"/>
          <a:lstStyle>
            <a:lvl1pPr algn="r">
              <a:defRPr sz="1200"/>
            </a:lvl1pPr>
          </a:lstStyle>
          <a:p>
            <a:fld id="{FAF90C7F-C65D-E946-A7F3-41410A89D19A}" type="datetimeFigureOut">
              <a:rPr lang="en-US" smtClean="0"/>
              <a:pPr/>
              <a:t>1/25/2020</a:t>
            </a:fld>
            <a:endParaRPr lang="en-US"/>
          </a:p>
        </p:txBody>
      </p:sp>
      <p:sp>
        <p:nvSpPr>
          <p:cNvPr id="4" name="Footer Placeholder 3"/>
          <p:cNvSpPr>
            <a:spLocks noGrp="1"/>
          </p:cNvSpPr>
          <p:nvPr>
            <p:ph type="ftr" sz="quarter" idx="2"/>
          </p:nvPr>
        </p:nvSpPr>
        <p:spPr>
          <a:xfrm>
            <a:off x="0" y="8829429"/>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5010" y="8829429"/>
            <a:ext cx="2971800" cy="464820"/>
          </a:xfrm>
          <a:prstGeom prst="rect">
            <a:avLst/>
          </a:prstGeom>
        </p:spPr>
        <p:txBody>
          <a:bodyPr vert="horz" lIns="91440" tIns="45720" rIns="91440" bIns="45720" rtlCol="0" anchor="b"/>
          <a:lstStyle>
            <a:lvl1pPr algn="r">
              <a:defRPr sz="1200"/>
            </a:lvl1pPr>
          </a:lstStyle>
          <a:p>
            <a:fld id="{0C92DD0F-651B-C546-A153-5EE4AFAFACA5}" type="slidenum">
              <a:rPr lang="en-US" smtClean="0"/>
              <a:pPr/>
              <a:t>‹#›</a:t>
            </a:fld>
            <a:endParaRPr lang="en-US"/>
          </a:p>
        </p:txBody>
      </p:sp>
    </p:spTree>
    <p:extLst>
      <p:ext uri="{BB962C8B-B14F-4D97-AF65-F5344CB8AC3E}">
        <p14:creationId xmlns:p14="http://schemas.microsoft.com/office/powerpoint/2010/main" val="1455804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40A5A79-4B03-9D41-AC4B-ADC64D06D33E}" type="datetimeFigureOut">
              <a:rPr lang="en-US" smtClean="0"/>
              <a:pPr/>
              <a:t>1/25/2020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B4F2334-9366-D94E-909B-8D1D290AA001}" type="slidenum">
              <a:rPr lang="en-US" smtClean="0"/>
              <a:pPr/>
              <a:t>‹#›</a:t>
            </a:fld>
            <a:endParaRPr lang="en-US"/>
          </a:p>
        </p:txBody>
      </p:sp>
    </p:spTree>
    <p:extLst>
      <p:ext uri="{BB962C8B-B14F-4D97-AF65-F5344CB8AC3E}">
        <p14:creationId xmlns:p14="http://schemas.microsoft.com/office/powerpoint/2010/main" val="5266691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F2334-9366-D94E-909B-8D1D290AA001}" type="slidenum">
              <a:rPr lang="en-US" smtClean="0"/>
              <a:pPr/>
              <a:t>1</a:t>
            </a:fld>
            <a:endParaRPr lang="en-US"/>
          </a:p>
        </p:txBody>
      </p:sp>
    </p:spTree>
    <p:extLst>
      <p:ext uri="{BB962C8B-B14F-4D97-AF65-F5344CB8AC3E}">
        <p14:creationId xmlns:p14="http://schemas.microsoft.com/office/powerpoint/2010/main" val="3836432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92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7760" y="-558800"/>
            <a:ext cx="9265920" cy="9586844"/>
          </a:xfrm>
          <a:prstGeom prst="rect">
            <a:avLst/>
          </a:prstGeom>
        </p:spPr>
      </p:pic>
    </p:spTree>
    <p:extLst>
      <p:ext uri="{BB962C8B-B14F-4D97-AF65-F5344CB8AC3E}">
        <p14:creationId xmlns:p14="http://schemas.microsoft.com/office/powerpoint/2010/main" val="363860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7760" y="-558800"/>
            <a:ext cx="9265920" cy="9586844"/>
          </a:xfrm>
          <a:prstGeom prst="rect">
            <a:avLst/>
          </a:prstGeom>
        </p:spPr>
      </p:pic>
    </p:spTree>
    <p:extLst>
      <p:ext uri="{BB962C8B-B14F-4D97-AF65-F5344CB8AC3E}">
        <p14:creationId xmlns:p14="http://schemas.microsoft.com/office/powerpoint/2010/main" val="211823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406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4v"/><Relationship Id="rId1" Type="http://schemas.microsoft.com/office/2007/relationships/media" Target="../media/media3.m4v"/><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media" Target="../media/media2.mp3"/><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9EDA"/>
        </a:solidFill>
        <a:effectLst/>
      </p:bgPr>
    </p:bg>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solidFill>
            <a:srgbClr val="1D9EDA">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 y="1970844"/>
            <a:ext cx="9144000" cy="2370338"/>
          </a:xfrm>
          <a:prstGeom prst="rect">
            <a:avLst/>
          </a:prstGeom>
          <a:solidFill>
            <a:srgbClr val="1D9EDA">
              <a:alpha val="9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fa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440" y="-2"/>
            <a:ext cx="8412480" cy="6858000"/>
          </a:xfrm>
          <a:prstGeom prst="rect">
            <a:avLst/>
          </a:prstGeom>
        </p:spPr>
      </p:pic>
      <p:sp>
        <p:nvSpPr>
          <p:cNvPr id="8" name="TextBox 7"/>
          <p:cNvSpPr txBox="1"/>
          <p:nvPr/>
        </p:nvSpPr>
        <p:spPr>
          <a:xfrm>
            <a:off x="518163" y="2840771"/>
            <a:ext cx="8164198" cy="923330"/>
          </a:xfrm>
          <a:prstGeom prst="rect">
            <a:avLst/>
          </a:prstGeom>
          <a:noFill/>
        </p:spPr>
        <p:txBody>
          <a:bodyPr wrap="square" rtlCol="0">
            <a:spAutoFit/>
          </a:bodyPr>
          <a:lstStyle/>
          <a:p>
            <a:pPr algn="ctr"/>
            <a:r>
              <a:rPr lang="en-US" sz="5400" b="1" dirty="0">
                <a:solidFill>
                  <a:schemeClr val="bg1"/>
                </a:solidFill>
                <a:latin typeface="+mj-lt"/>
              </a:rPr>
              <a:t>Energy Transformations</a:t>
            </a:r>
            <a:endParaRPr lang="en-US" sz="5400" b="1" dirty="0">
              <a:solidFill>
                <a:schemeClr val="bg1"/>
              </a:solidFill>
              <a:latin typeface="+mj-lt"/>
              <a:cs typeface="Proxima Nova Light"/>
            </a:endParaRPr>
          </a:p>
        </p:txBody>
      </p:sp>
      <p:sp>
        <p:nvSpPr>
          <p:cNvPr id="9" name="TextBox 8"/>
          <p:cNvSpPr txBox="1"/>
          <p:nvPr/>
        </p:nvSpPr>
        <p:spPr>
          <a:xfrm>
            <a:off x="3777764" y="2484526"/>
            <a:ext cx="1489510" cy="461665"/>
          </a:xfrm>
          <a:prstGeom prst="rect">
            <a:avLst/>
          </a:prstGeom>
          <a:noFill/>
        </p:spPr>
        <p:txBody>
          <a:bodyPr wrap="none" rtlCol="0">
            <a:spAutoFit/>
          </a:bodyPr>
          <a:lstStyle/>
          <a:p>
            <a:pPr algn="ctr"/>
            <a:r>
              <a:rPr lang="en-US" sz="2400" dirty="0">
                <a:solidFill>
                  <a:schemeClr val="bg1"/>
                </a:solidFill>
                <a:latin typeface="+mj-lt"/>
                <a:cs typeface="Proxima Nova Light"/>
              </a:rPr>
              <a:t>Lesson </a:t>
            </a:r>
            <a:r>
              <a:rPr lang="en-US" sz="2400" dirty="0">
                <a:solidFill>
                  <a:schemeClr val="bg1"/>
                </a:solidFill>
                <a:latin typeface="+mj-lt"/>
                <a:cs typeface="Calibri Light" panose="020F0302020204030204" pitchFamily="34" charset="0"/>
              </a:rPr>
              <a:t>5.2</a:t>
            </a:r>
          </a:p>
        </p:txBody>
      </p:sp>
    </p:spTree>
    <p:extLst>
      <p:ext uri="{BB962C8B-B14F-4D97-AF65-F5344CB8AC3E}">
        <p14:creationId xmlns:p14="http://schemas.microsoft.com/office/powerpoint/2010/main" val="1845986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70987" y="392934"/>
            <a:ext cx="7330698" cy="584775"/>
          </a:xfrm>
          <a:prstGeom prst="rect">
            <a:avLst/>
          </a:prstGeom>
          <a:noFill/>
        </p:spPr>
        <p:txBody>
          <a:bodyPr wrap="square" rtlCol="0">
            <a:spAutoFit/>
          </a:bodyPr>
          <a:lstStyle/>
          <a:p>
            <a:pPr algn="ctr"/>
            <a:r>
              <a:rPr lang="en-US" sz="3200" b="1" dirty="0">
                <a:solidFill>
                  <a:schemeClr val="accent6">
                    <a:lumMod val="75000"/>
                  </a:schemeClr>
                </a:solidFill>
                <a:latin typeface="+mj-lt"/>
              </a:rPr>
              <a:t>Gravitational Potential Energy</a:t>
            </a:r>
            <a:endParaRPr lang="en-US" sz="3200" b="1" dirty="0">
              <a:solidFill>
                <a:schemeClr val="accent6">
                  <a:lumMod val="75000"/>
                </a:schemeClr>
              </a:solidFill>
              <a:latin typeface="+mj-lt"/>
              <a:cs typeface="Proxima Nova Light"/>
            </a:endParaRPr>
          </a:p>
        </p:txBody>
      </p:sp>
      <p:cxnSp>
        <p:nvCxnSpPr>
          <p:cNvPr id="14" name="Straight Connector 13"/>
          <p:cNvCxnSpPr/>
          <p:nvPr/>
        </p:nvCxnSpPr>
        <p:spPr>
          <a:xfrm>
            <a:off x="970987" y="975031"/>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a:off x="970987" y="394623"/>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pic>
        <p:nvPicPr>
          <p:cNvPr id="2" name="GravitationalPotentialEnerg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38263" y="1600200"/>
            <a:ext cx="6467475" cy="4572000"/>
          </a:xfrm>
          <a:prstGeom prst="rect">
            <a:avLst/>
          </a:prstGeom>
        </p:spPr>
      </p:pic>
    </p:spTree>
    <p:extLst>
      <p:ext uri="{BB962C8B-B14F-4D97-AF65-F5344CB8AC3E}">
        <p14:creationId xmlns:p14="http://schemas.microsoft.com/office/powerpoint/2010/main" val="28873369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Answer D"/>
          <p:cNvGrpSpPr/>
          <p:nvPr/>
        </p:nvGrpSpPr>
        <p:grpSpPr>
          <a:xfrm>
            <a:off x="660492" y="5813048"/>
            <a:ext cx="6273708" cy="892552"/>
            <a:chOff x="5080092" y="3236846"/>
            <a:chExt cx="6273708" cy="892552"/>
          </a:xfrm>
        </p:grpSpPr>
        <p:sp>
          <p:nvSpPr>
            <p:cNvPr id="25" name="Rectangle 24"/>
            <p:cNvSpPr/>
            <p:nvPr/>
          </p:nvSpPr>
          <p:spPr>
            <a:xfrm>
              <a:off x="5570629" y="3236846"/>
              <a:ext cx="5783171" cy="892552"/>
            </a:xfrm>
            <a:prstGeom prst="rect">
              <a:avLst/>
            </a:prstGeom>
          </p:spPr>
          <p:txBody>
            <a:bodyPr wrap="square">
              <a:spAutoFit/>
            </a:bodyPr>
            <a:lstStyle/>
            <a:p>
              <a:r>
                <a:rPr lang="en-US" sz="2600" dirty="0">
                  <a:latin typeface="+mj-lt"/>
                </a:rPr>
                <a:t>potential energy to kinetic energy to</a:t>
              </a:r>
            </a:p>
            <a:p>
              <a:r>
                <a:rPr lang="en-US" sz="2600" dirty="0">
                  <a:latin typeface="+mj-lt"/>
                </a:rPr>
                <a:t>electromagnetic energy</a:t>
              </a:r>
              <a:endParaRPr lang="en-US" sz="2600" spc="-100" dirty="0">
                <a:solidFill>
                  <a:srgbClr val="000000"/>
                </a:solidFill>
                <a:latin typeface="+mj-lt"/>
                <a:cs typeface="Proxima Nova"/>
              </a:endParaRPr>
            </a:p>
          </p:txBody>
        </p:sp>
        <p:sp>
          <p:nvSpPr>
            <p:cNvPr id="26" name="Oval 25"/>
            <p:cNvSpPr/>
            <p:nvPr/>
          </p:nvSpPr>
          <p:spPr>
            <a:xfrm>
              <a:off x="5080092" y="3272388"/>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D</a:t>
              </a:r>
            </a:p>
          </p:txBody>
        </p:sp>
      </p:grpSp>
      <p:grpSp>
        <p:nvGrpSpPr>
          <p:cNvPr id="13" name="Answer C"/>
          <p:cNvGrpSpPr/>
          <p:nvPr/>
        </p:nvGrpSpPr>
        <p:grpSpPr>
          <a:xfrm>
            <a:off x="660492" y="4670048"/>
            <a:ext cx="7035708" cy="892552"/>
            <a:chOff x="5080092" y="2322446"/>
            <a:chExt cx="7035708" cy="892552"/>
          </a:xfrm>
        </p:grpSpPr>
        <p:sp>
          <p:nvSpPr>
            <p:cNvPr id="24" name="Rectangle 23"/>
            <p:cNvSpPr/>
            <p:nvPr/>
          </p:nvSpPr>
          <p:spPr>
            <a:xfrm>
              <a:off x="5570629" y="2322446"/>
              <a:ext cx="6545171" cy="892552"/>
            </a:xfrm>
            <a:prstGeom prst="rect">
              <a:avLst/>
            </a:prstGeom>
          </p:spPr>
          <p:txBody>
            <a:bodyPr wrap="square">
              <a:spAutoFit/>
            </a:bodyPr>
            <a:lstStyle/>
            <a:p>
              <a:r>
                <a:rPr lang="en-US" sz="2600" dirty="0">
                  <a:latin typeface="+mj-lt"/>
                </a:rPr>
                <a:t>potential energy to kinetic energy back</a:t>
              </a:r>
            </a:p>
            <a:p>
              <a:r>
                <a:rPr lang="en-US" sz="2600" dirty="0">
                  <a:latin typeface="+mj-lt"/>
                </a:rPr>
                <a:t>to potential energy</a:t>
              </a:r>
              <a:endParaRPr lang="en-US" sz="2600" dirty="0">
                <a:solidFill>
                  <a:srgbClr val="000000"/>
                </a:solidFill>
                <a:latin typeface="+mj-lt"/>
                <a:cs typeface="Proxima Nova"/>
              </a:endParaRPr>
            </a:p>
          </p:txBody>
        </p:sp>
        <p:sp>
          <p:nvSpPr>
            <p:cNvPr id="19" name="Oval 18"/>
            <p:cNvSpPr/>
            <p:nvPr/>
          </p:nvSpPr>
          <p:spPr>
            <a:xfrm>
              <a:off x="5080092" y="2389396"/>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C</a:t>
              </a:r>
            </a:p>
          </p:txBody>
        </p:sp>
      </p:grpSp>
      <p:grpSp>
        <p:nvGrpSpPr>
          <p:cNvPr id="6" name="Answer B"/>
          <p:cNvGrpSpPr/>
          <p:nvPr/>
        </p:nvGrpSpPr>
        <p:grpSpPr>
          <a:xfrm>
            <a:off x="652463" y="3679448"/>
            <a:ext cx="5672137" cy="892552"/>
            <a:chOff x="652463" y="3236846"/>
            <a:chExt cx="5672137" cy="892552"/>
          </a:xfrm>
        </p:grpSpPr>
        <p:sp>
          <p:nvSpPr>
            <p:cNvPr id="22" name="Rectangle 21"/>
            <p:cNvSpPr/>
            <p:nvPr/>
          </p:nvSpPr>
          <p:spPr>
            <a:xfrm>
              <a:off x="1143000" y="3236846"/>
              <a:ext cx="5181600" cy="892552"/>
            </a:xfrm>
            <a:prstGeom prst="rect">
              <a:avLst/>
            </a:prstGeom>
          </p:spPr>
          <p:txBody>
            <a:bodyPr wrap="square">
              <a:spAutoFit/>
            </a:bodyPr>
            <a:lstStyle/>
            <a:p>
              <a:r>
                <a:rPr lang="en-US" sz="2600" dirty="0">
                  <a:latin typeface="+mj-lt"/>
                </a:rPr>
                <a:t>kinetic energy to potential energy back to kinetic energy</a:t>
              </a:r>
              <a:endParaRPr lang="en-US" sz="2600" dirty="0">
                <a:solidFill>
                  <a:srgbClr val="000000"/>
                </a:solidFill>
                <a:latin typeface="+mj-lt"/>
                <a:cs typeface="Proxima Nova"/>
              </a:endParaRPr>
            </a:p>
          </p:txBody>
        </p:sp>
        <p:sp>
          <p:nvSpPr>
            <p:cNvPr id="15" name="Oval 14"/>
            <p:cNvSpPr/>
            <p:nvPr/>
          </p:nvSpPr>
          <p:spPr>
            <a:xfrm>
              <a:off x="652463" y="3260792"/>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B</a:t>
              </a:r>
            </a:p>
          </p:txBody>
        </p:sp>
      </p:grpSp>
      <p:grpSp>
        <p:nvGrpSpPr>
          <p:cNvPr id="3" name="Answer A"/>
          <p:cNvGrpSpPr/>
          <p:nvPr/>
        </p:nvGrpSpPr>
        <p:grpSpPr>
          <a:xfrm>
            <a:off x="652463" y="2612648"/>
            <a:ext cx="5824537" cy="892552"/>
            <a:chOff x="652463" y="2322446"/>
            <a:chExt cx="5824537" cy="892552"/>
          </a:xfrm>
        </p:grpSpPr>
        <p:sp>
          <p:nvSpPr>
            <p:cNvPr id="21" name="Rectangle 20"/>
            <p:cNvSpPr/>
            <p:nvPr/>
          </p:nvSpPr>
          <p:spPr>
            <a:xfrm>
              <a:off x="1143000" y="2322446"/>
              <a:ext cx="5334000" cy="892552"/>
            </a:xfrm>
            <a:prstGeom prst="rect">
              <a:avLst/>
            </a:prstGeom>
          </p:spPr>
          <p:txBody>
            <a:bodyPr wrap="square">
              <a:spAutoFit/>
            </a:bodyPr>
            <a:lstStyle/>
            <a:p>
              <a:r>
                <a:rPr lang="en-US" sz="2600" dirty="0">
                  <a:latin typeface="+mj-lt"/>
                </a:rPr>
                <a:t>kinetic energy to chemical energy to</a:t>
              </a:r>
            </a:p>
            <a:p>
              <a:r>
                <a:rPr lang="en-US" sz="2600" dirty="0">
                  <a:latin typeface="+mj-lt"/>
                </a:rPr>
                <a:t>potential energy</a:t>
              </a:r>
              <a:endParaRPr lang="en-US" sz="2600" dirty="0">
                <a:solidFill>
                  <a:srgbClr val="000000"/>
                </a:solidFill>
                <a:latin typeface="+mj-lt"/>
                <a:cs typeface="Proxima Nova"/>
              </a:endParaRPr>
            </a:p>
          </p:txBody>
        </p:sp>
        <p:sp>
          <p:nvSpPr>
            <p:cNvPr id="2" name="Oval 1"/>
            <p:cNvSpPr/>
            <p:nvPr/>
          </p:nvSpPr>
          <p:spPr>
            <a:xfrm>
              <a:off x="652463" y="2377800"/>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A</a:t>
              </a:r>
            </a:p>
          </p:txBody>
        </p:sp>
      </p:grpSp>
      <p:sp>
        <p:nvSpPr>
          <p:cNvPr id="5" name="Question"/>
          <p:cNvSpPr/>
          <p:nvPr/>
        </p:nvSpPr>
        <p:spPr>
          <a:xfrm>
            <a:off x="914400" y="1143000"/>
            <a:ext cx="7848600" cy="1292662"/>
          </a:xfrm>
          <a:prstGeom prst="rect">
            <a:avLst/>
          </a:prstGeom>
        </p:spPr>
        <p:txBody>
          <a:bodyPr wrap="square">
            <a:spAutoFit/>
          </a:bodyPr>
          <a:lstStyle/>
          <a:p>
            <a:r>
              <a:rPr lang="en-US" sz="2600" dirty="0">
                <a:latin typeface="+mj-lt"/>
              </a:rPr>
              <a:t>A pendulum bob swings back and forth in an arc. </a:t>
            </a:r>
            <a:br>
              <a:rPr lang="en-US" sz="2600" dirty="0">
                <a:latin typeface="+mj-lt"/>
              </a:rPr>
            </a:br>
            <a:r>
              <a:rPr lang="en-US" sz="2600" dirty="0">
                <a:latin typeface="+mj-lt"/>
              </a:rPr>
              <a:t>Which describes the energy conversion process as the pendulum moves from left to right?</a:t>
            </a:r>
            <a:endParaRPr lang="en-US" sz="2600" b="1" dirty="0">
              <a:solidFill>
                <a:srgbClr val="000000"/>
              </a:solidFill>
              <a:latin typeface="+mj-lt"/>
              <a:cs typeface="Arial" panose="020B0604020202020204" pitchFamily="34" charset="0"/>
            </a:endParaRPr>
          </a:p>
        </p:txBody>
      </p:sp>
      <p:sp>
        <p:nvSpPr>
          <p:cNvPr id="12" name="Title"/>
          <p:cNvSpPr txBox="1"/>
          <p:nvPr/>
        </p:nvSpPr>
        <p:spPr>
          <a:xfrm>
            <a:off x="526218" y="329326"/>
            <a:ext cx="6534199" cy="584776"/>
          </a:xfrm>
          <a:prstGeom prst="rect">
            <a:avLst/>
          </a:prstGeom>
          <a:noFill/>
        </p:spPr>
        <p:txBody>
          <a:bodyPr wrap="square" rtlCol="0">
            <a:spAutoFit/>
          </a:bodyPr>
          <a:lstStyle/>
          <a:p>
            <a:r>
              <a:rPr lang="en-US" sz="3200" b="1" dirty="0">
                <a:solidFill>
                  <a:srgbClr val="E46C0A"/>
                </a:solidFill>
                <a:latin typeface="+mj-lt"/>
                <a:cs typeface="Proxima Nova Light"/>
              </a:rPr>
              <a:t>Mini-Assessment</a:t>
            </a:r>
          </a:p>
        </p:txBody>
      </p:sp>
      <p:sp>
        <p:nvSpPr>
          <p:cNvPr id="23" name="Question"/>
          <p:cNvSpPr/>
          <p:nvPr/>
        </p:nvSpPr>
        <p:spPr>
          <a:xfrm>
            <a:off x="516964" y="1144074"/>
            <a:ext cx="457200" cy="492443"/>
          </a:xfrm>
          <a:prstGeom prst="rect">
            <a:avLst/>
          </a:prstGeom>
        </p:spPr>
        <p:txBody>
          <a:bodyPr wrap="square">
            <a:spAutoFit/>
          </a:bodyPr>
          <a:lstStyle/>
          <a:p>
            <a:r>
              <a:rPr lang="en-US" sz="2600" dirty="0">
                <a:solidFill>
                  <a:srgbClr val="000000"/>
                </a:solidFill>
                <a:latin typeface="+mj-lt"/>
                <a:cs typeface="Proxima Nova"/>
              </a:rPr>
              <a:t>1.</a:t>
            </a:r>
            <a:endParaRPr lang="en-US" sz="2600" b="1" dirty="0">
              <a:solidFill>
                <a:srgbClr val="000000"/>
              </a:solidFill>
              <a:latin typeface="+mj-lt"/>
              <a:cs typeface="Arial" panose="020B0604020202020204" pitchFamily="34" charset="0"/>
            </a:endParaRPr>
          </a:p>
        </p:txBody>
      </p:sp>
      <p:sp>
        <p:nvSpPr>
          <p:cNvPr id="18" name="Wrong D"/>
          <p:cNvSpPr/>
          <p:nvPr/>
        </p:nvSpPr>
        <p:spPr>
          <a:xfrm>
            <a:off x="304800" y="2622201"/>
            <a:ext cx="1079455" cy="51513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mj-lt"/>
            </a:endParaRPr>
          </a:p>
        </p:txBody>
      </p:sp>
      <p:sp>
        <p:nvSpPr>
          <p:cNvPr id="20" name="Wrong D"/>
          <p:cNvSpPr/>
          <p:nvPr/>
        </p:nvSpPr>
        <p:spPr>
          <a:xfrm>
            <a:off x="304800" y="3656000"/>
            <a:ext cx="1079455" cy="51513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mj-lt"/>
            </a:endParaRPr>
          </a:p>
        </p:txBody>
      </p:sp>
      <p:sp>
        <p:nvSpPr>
          <p:cNvPr id="27" name="Wrong D"/>
          <p:cNvSpPr/>
          <p:nvPr/>
        </p:nvSpPr>
        <p:spPr>
          <a:xfrm>
            <a:off x="304800" y="5789675"/>
            <a:ext cx="1079455" cy="51513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mj-lt"/>
            </a:endParaRPr>
          </a:p>
        </p:txBody>
      </p:sp>
      <p:sp>
        <p:nvSpPr>
          <p:cNvPr id="29" name="CORRECT"/>
          <p:cNvSpPr/>
          <p:nvPr/>
        </p:nvSpPr>
        <p:spPr>
          <a:xfrm>
            <a:off x="1143000" y="5436513"/>
            <a:ext cx="1462915" cy="430887"/>
          </a:xfrm>
          <a:prstGeom prst="rect">
            <a:avLst/>
          </a:prstGeom>
        </p:spPr>
        <p:txBody>
          <a:bodyPr wrap="square">
            <a:spAutoFit/>
          </a:bodyPr>
          <a:lstStyle/>
          <a:p>
            <a:r>
              <a:rPr lang="en-US" sz="2200" b="1" dirty="0">
                <a:solidFill>
                  <a:srgbClr val="00B050"/>
                </a:solidFill>
                <a:latin typeface="+mj-lt"/>
                <a:cs typeface="Proxima Nova"/>
              </a:rPr>
              <a:t>CORRECT</a:t>
            </a:r>
          </a:p>
        </p:txBody>
      </p:sp>
    </p:spTree>
    <p:extLst>
      <p:ext uri="{BB962C8B-B14F-4D97-AF65-F5344CB8AC3E}">
        <p14:creationId xmlns:p14="http://schemas.microsoft.com/office/powerpoint/2010/main" val="6285846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bldLst>
      <p:bldP spid="18" grpId="0" animBg="1"/>
      <p:bldP spid="20" grpId="0" animBg="1"/>
      <p:bldP spid="27" grpId="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nswer D"/>
          <p:cNvGrpSpPr/>
          <p:nvPr/>
        </p:nvGrpSpPr>
        <p:grpSpPr>
          <a:xfrm>
            <a:off x="660492" y="4765357"/>
            <a:ext cx="3835308" cy="492443"/>
            <a:chOff x="5080092" y="3236846"/>
            <a:chExt cx="3835308" cy="492443"/>
          </a:xfrm>
        </p:grpSpPr>
        <p:sp>
          <p:nvSpPr>
            <p:cNvPr id="25" name="Rectangle 24"/>
            <p:cNvSpPr/>
            <p:nvPr/>
          </p:nvSpPr>
          <p:spPr>
            <a:xfrm>
              <a:off x="5570629" y="3236846"/>
              <a:ext cx="3344771" cy="492443"/>
            </a:xfrm>
            <a:prstGeom prst="rect">
              <a:avLst/>
            </a:prstGeom>
          </p:spPr>
          <p:txBody>
            <a:bodyPr wrap="square">
              <a:spAutoFit/>
            </a:bodyPr>
            <a:lstStyle/>
            <a:p>
              <a:r>
                <a:rPr lang="en-US" sz="2600" dirty="0">
                  <a:latin typeface="+mj-lt"/>
                </a:rPr>
                <a:t>It decreases.</a:t>
              </a:r>
              <a:endParaRPr lang="en-US" sz="2600" dirty="0">
                <a:solidFill>
                  <a:srgbClr val="000000"/>
                </a:solidFill>
                <a:latin typeface="+mj-lt"/>
                <a:cs typeface="Proxima Nova"/>
              </a:endParaRPr>
            </a:p>
          </p:txBody>
        </p:sp>
        <p:sp>
          <p:nvSpPr>
            <p:cNvPr id="26" name="Oval 25"/>
            <p:cNvSpPr/>
            <p:nvPr/>
          </p:nvSpPr>
          <p:spPr>
            <a:xfrm>
              <a:off x="5080092" y="3272388"/>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D</a:t>
              </a:r>
            </a:p>
          </p:txBody>
        </p:sp>
      </p:grpSp>
      <p:grpSp>
        <p:nvGrpSpPr>
          <p:cNvPr id="6" name="Answer C"/>
          <p:cNvGrpSpPr/>
          <p:nvPr/>
        </p:nvGrpSpPr>
        <p:grpSpPr>
          <a:xfrm>
            <a:off x="660492" y="3890711"/>
            <a:ext cx="3835308" cy="492443"/>
            <a:chOff x="5080092" y="2322446"/>
            <a:chExt cx="3835308" cy="492443"/>
          </a:xfrm>
        </p:grpSpPr>
        <p:sp>
          <p:nvSpPr>
            <p:cNvPr id="24" name="Rectangle 23"/>
            <p:cNvSpPr/>
            <p:nvPr/>
          </p:nvSpPr>
          <p:spPr>
            <a:xfrm>
              <a:off x="5570629" y="2322446"/>
              <a:ext cx="3344771" cy="492443"/>
            </a:xfrm>
            <a:prstGeom prst="rect">
              <a:avLst/>
            </a:prstGeom>
          </p:spPr>
          <p:txBody>
            <a:bodyPr wrap="square">
              <a:spAutoFit/>
            </a:bodyPr>
            <a:lstStyle/>
            <a:p>
              <a:r>
                <a:rPr lang="en-US" sz="2600" dirty="0">
                  <a:latin typeface="+mj-lt"/>
                </a:rPr>
                <a:t>It increases.</a:t>
              </a:r>
              <a:endParaRPr lang="en-US" sz="2600" dirty="0">
                <a:solidFill>
                  <a:srgbClr val="000000"/>
                </a:solidFill>
                <a:latin typeface="+mj-lt"/>
                <a:cs typeface="Proxima Nova"/>
              </a:endParaRPr>
            </a:p>
          </p:txBody>
        </p:sp>
        <p:sp>
          <p:nvSpPr>
            <p:cNvPr id="19" name="Oval 18"/>
            <p:cNvSpPr/>
            <p:nvPr/>
          </p:nvSpPr>
          <p:spPr>
            <a:xfrm>
              <a:off x="5080092" y="2389396"/>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C</a:t>
              </a:r>
            </a:p>
          </p:txBody>
        </p:sp>
      </p:grpSp>
      <p:grpSp>
        <p:nvGrpSpPr>
          <p:cNvPr id="4" name="Answer B"/>
          <p:cNvGrpSpPr/>
          <p:nvPr/>
        </p:nvGrpSpPr>
        <p:grpSpPr>
          <a:xfrm>
            <a:off x="652463" y="3124200"/>
            <a:ext cx="3919537" cy="492443"/>
            <a:chOff x="652463" y="3236846"/>
            <a:chExt cx="3919537" cy="492443"/>
          </a:xfrm>
        </p:grpSpPr>
        <p:sp>
          <p:nvSpPr>
            <p:cNvPr id="22" name="Rectangle 21"/>
            <p:cNvSpPr/>
            <p:nvPr/>
          </p:nvSpPr>
          <p:spPr>
            <a:xfrm>
              <a:off x="1143000" y="3236846"/>
              <a:ext cx="3429000" cy="492443"/>
            </a:xfrm>
            <a:prstGeom prst="rect">
              <a:avLst/>
            </a:prstGeom>
          </p:spPr>
          <p:txBody>
            <a:bodyPr wrap="square">
              <a:spAutoFit/>
            </a:bodyPr>
            <a:lstStyle/>
            <a:p>
              <a:r>
                <a:rPr lang="en-US" sz="2600" dirty="0">
                  <a:latin typeface="+mj-lt"/>
                </a:rPr>
                <a:t>It changes constantly.</a:t>
              </a:r>
              <a:endParaRPr lang="en-US" sz="2600" dirty="0">
                <a:solidFill>
                  <a:srgbClr val="000000"/>
                </a:solidFill>
                <a:latin typeface="+mj-lt"/>
                <a:cs typeface="Proxima Nova"/>
              </a:endParaRPr>
            </a:p>
          </p:txBody>
        </p:sp>
        <p:sp>
          <p:nvSpPr>
            <p:cNvPr id="15" name="Oval 14"/>
            <p:cNvSpPr/>
            <p:nvPr/>
          </p:nvSpPr>
          <p:spPr>
            <a:xfrm>
              <a:off x="652463" y="3260792"/>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B</a:t>
              </a:r>
            </a:p>
          </p:txBody>
        </p:sp>
      </p:grpSp>
      <p:grpSp>
        <p:nvGrpSpPr>
          <p:cNvPr id="3" name="Answer A"/>
          <p:cNvGrpSpPr/>
          <p:nvPr/>
        </p:nvGrpSpPr>
        <p:grpSpPr>
          <a:xfrm>
            <a:off x="652463" y="2286000"/>
            <a:ext cx="3919537" cy="492443"/>
            <a:chOff x="652463" y="2322446"/>
            <a:chExt cx="3919537" cy="492443"/>
          </a:xfrm>
        </p:grpSpPr>
        <p:sp>
          <p:nvSpPr>
            <p:cNvPr id="21" name="Rectangle 20"/>
            <p:cNvSpPr/>
            <p:nvPr/>
          </p:nvSpPr>
          <p:spPr>
            <a:xfrm>
              <a:off x="1143000" y="2322446"/>
              <a:ext cx="3429000" cy="492443"/>
            </a:xfrm>
            <a:prstGeom prst="rect">
              <a:avLst/>
            </a:prstGeom>
          </p:spPr>
          <p:txBody>
            <a:bodyPr wrap="square">
              <a:spAutoFit/>
            </a:bodyPr>
            <a:lstStyle/>
            <a:p>
              <a:r>
                <a:rPr lang="en-US" sz="2600" dirty="0">
                  <a:latin typeface="+mj-lt"/>
                </a:rPr>
                <a:t>It remains constant.</a:t>
              </a:r>
              <a:endParaRPr lang="en-US" sz="2600" dirty="0">
                <a:solidFill>
                  <a:srgbClr val="000000"/>
                </a:solidFill>
                <a:latin typeface="+mj-lt"/>
                <a:cs typeface="Proxima Nova"/>
              </a:endParaRPr>
            </a:p>
          </p:txBody>
        </p:sp>
        <p:sp>
          <p:nvSpPr>
            <p:cNvPr id="2" name="Oval 1"/>
            <p:cNvSpPr/>
            <p:nvPr/>
          </p:nvSpPr>
          <p:spPr>
            <a:xfrm>
              <a:off x="652463" y="2377800"/>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A</a:t>
              </a:r>
            </a:p>
          </p:txBody>
        </p:sp>
      </p:grpSp>
      <p:sp>
        <p:nvSpPr>
          <p:cNvPr id="5" name="Question"/>
          <p:cNvSpPr/>
          <p:nvPr/>
        </p:nvSpPr>
        <p:spPr>
          <a:xfrm>
            <a:off x="914400" y="1143000"/>
            <a:ext cx="7772400" cy="892552"/>
          </a:xfrm>
          <a:prstGeom prst="rect">
            <a:avLst/>
          </a:prstGeom>
        </p:spPr>
        <p:txBody>
          <a:bodyPr wrap="square">
            <a:spAutoFit/>
          </a:bodyPr>
          <a:lstStyle/>
          <a:p>
            <a:r>
              <a:rPr lang="en-US" sz="2600" dirty="0">
                <a:latin typeface="+mj-lt"/>
              </a:rPr>
              <a:t>According to the law of conservation of energy, what happens to the total amount of energy in the universe?</a:t>
            </a:r>
            <a:endParaRPr lang="en-US" sz="2600" b="1" dirty="0">
              <a:solidFill>
                <a:srgbClr val="000000"/>
              </a:solidFill>
              <a:latin typeface="+mj-lt"/>
              <a:cs typeface="Arial" panose="020B0604020202020204" pitchFamily="34" charset="0"/>
            </a:endParaRPr>
          </a:p>
        </p:txBody>
      </p:sp>
      <p:sp>
        <p:nvSpPr>
          <p:cNvPr id="12" name="Title"/>
          <p:cNvSpPr txBox="1"/>
          <p:nvPr/>
        </p:nvSpPr>
        <p:spPr>
          <a:xfrm>
            <a:off x="526218" y="329326"/>
            <a:ext cx="6534199" cy="584776"/>
          </a:xfrm>
          <a:prstGeom prst="rect">
            <a:avLst/>
          </a:prstGeom>
          <a:noFill/>
        </p:spPr>
        <p:txBody>
          <a:bodyPr wrap="square" rtlCol="0">
            <a:spAutoFit/>
          </a:bodyPr>
          <a:lstStyle/>
          <a:p>
            <a:r>
              <a:rPr lang="en-US" sz="3200" b="1" dirty="0">
                <a:solidFill>
                  <a:srgbClr val="E46C0A"/>
                </a:solidFill>
                <a:latin typeface="+mj-lt"/>
                <a:cs typeface="Proxima Nova Light"/>
              </a:rPr>
              <a:t>Mini-Assessment</a:t>
            </a:r>
          </a:p>
        </p:txBody>
      </p:sp>
      <p:sp>
        <p:nvSpPr>
          <p:cNvPr id="23" name="Question"/>
          <p:cNvSpPr/>
          <p:nvPr/>
        </p:nvSpPr>
        <p:spPr>
          <a:xfrm>
            <a:off x="516964" y="1144074"/>
            <a:ext cx="457200" cy="492443"/>
          </a:xfrm>
          <a:prstGeom prst="rect">
            <a:avLst/>
          </a:prstGeom>
        </p:spPr>
        <p:txBody>
          <a:bodyPr wrap="square">
            <a:spAutoFit/>
          </a:bodyPr>
          <a:lstStyle/>
          <a:p>
            <a:r>
              <a:rPr lang="en-US" sz="2600" dirty="0">
                <a:solidFill>
                  <a:srgbClr val="000000"/>
                </a:solidFill>
                <a:latin typeface="+mj-lt"/>
                <a:cs typeface="Proxima Nova"/>
              </a:rPr>
              <a:t>2.</a:t>
            </a:r>
            <a:endParaRPr lang="en-US" sz="2600" b="1" dirty="0">
              <a:solidFill>
                <a:srgbClr val="000000"/>
              </a:solidFill>
              <a:latin typeface="+mj-lt"/>
              <a:cs typeface="Arial" panose="020B0604020202020204" pitchFamily="34" charset="0"/>
            </a:endParaRPr>
          </a:p>
        </p:txBody>
      </p:sp>
      <p:sp>
        <p:nvSpPr>
          <p:cNvPr id="18" name="Wrong D"/>
          <p:cNvSpPr/>
          <p:nvPr/>
        </p:nvSpPr>
        <p:spPr>
          <a:xfrm>
            <a:off x="304800" y="3920987"/>
            <a:ext cx="1079455" cy="51513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mj-lt"/>
            </a:endParaRPr>
          </a:p>
        </p:txBody>
      </p:sp>
      <p:sp>
        <p:nvSpPr>
          <p:cNvPr id="20" name="CORRECT"/>
          <p:cNvSpPr/>
          <p:nvPr/>
        </p:nvSpPr>
        <p:spPr>
          <a:xfrm>
            <a:off x="1143000" y="2706469"/>
            <a:ext cx="1462915" cy="430887"/>
          </a:xfrm>
          <a:prstGeom prst="rect">
            <a:avLst/>
          </a:prstGeom>
        </p:spPr>
        <p:txBody>
          <a:bodyPr wrap="square">
            <a:spAutoFit/>
          </a:bodyPr>
          <a:lstStyle/>
          <a:p>
            <a:r>
              <a:rPr lang="en-US" sz="2200" b="1" dirty="0">
                <a:solidFill>
                  <a:srgbClr val="00B050"/>
                </a:solidFill>
                <a:latin typeface="+mj-lt"/>
                <a:cs typeface="Proxima Nova"/>
              </a:rPr>
              <a:t>CORRECT</a:t>
            </a:r>
          </a:p>
        </p:txBody>
      </p:sp>
      <p:sp>
        <p:nvSpPr>
          <p:cNvPr id="27" name="Wrong D"/>
          <p:cNvSpPr/>
          <p:nvPr/>
        </p:nvSpPr>
        <p:spPr>
          <a:xfrm>
            <a:off x="304800" y="3101438"/>
            <a:ext cx="1079455" cy="51513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mj-lt"/>
            </a:endParaRPr>
          </a:p>
        </p:txBody>
      </p:sp>
      <p:sp>
        <p:nvSpPr>
          <p:cNvPr id="29" name="Wrong D"/>
          <p:cNvSpPr/>
          <p:nvPr/>
        </p:nvSpPr>
        <p:spPr>
          <a:xfrm>
            <a:off x="304800" y="4741984"/>
            <a:ext cx="1079455" cy="51513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mj-lt"/>
            </a:endParaRPr>
          </a:p>
        </p:txBody>
      </p:sp>
    </p:spTree>
    <p:extLst>
      <p:ext uri="{BB962C8B-B14F-4D97-AF65-F5344CB8AC3E}">
        <p14:creationId xmlns:p14="http://schemas.microsoft.com/office/powerpoint/2010/main" val="18614145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8" grpId="0" animBg="1"/>
      <p:bldP spid="20" grpId="0"/>
      <p:bldP spid="27"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nswer D"/>
          <p:cNvGrpSpPr/>
          <p:nvPr/>
        </p:nvGrpSpPr>
        <p:grpSpPr>
          <a:xfrm>
            <a:off x="660492" y="5679757"/>
            <a:ext cx="7873908" cy="892552"/>
            <a:chOff x="5080092" y="3546724"/>
            <a:chExt cx="7873908" cy="892552"/>
          </a:xfrm>
        </p:grpSpPr>
        <p:sp>
          <p:nvSpPr>
            <p:cNvPr id="25" name="Rectangle 24"/>
            <p:cNvSpPr/>
            <p:nvPr/>
          </p:nvSpPr>
          <p:spPr>
            <a:xfrm>
              <a:off x="5570629" y="3546724"/>
              <a:ext cx="7383371" cy="892552"/>
            </a:xfrm>
            <a:prstGeom prst="rect">
              <a:avLst/>
            </a:prstGeom>
          </p:spPr>
          <p:txBody>
            <a:bodyPr wrap="square">
              <a:spAutoFit/>
            </a:bodyPr>
            <a:lstStyle/>
            <a:p>
              <a:r>
                <a:rPr lang="en-US" sz="2600" dirty="0">
                  <a:latin typeface="+mj-lt"/>
                </a:rPr>
                <a:t>The ball in her hands has kinetic energy. When it falls, the kinetic energy remains constant.</a:t>
              </a:r>
              <a:endParaRPr lang="en-US" sz="2600" dirty="0">
                <a:solidFill>
                  <a:srgbClr val="000000"/>
                </a:solidFill>
                <a:latin typeface="+mj-lt"/>
                <a:cs typeface="Proxima Nova"/>
              </a:endParaRPr>
            </a:p>
          </p:txBody>
        </p:sp>
        <p:sp>
          <p:nvSpPr>
            <p:cNvPr id="26" name="Oval 25"/>
            <p:cNvSpPr/>
            <p:nvPr/>
          </p:nvSpPr>
          <p:spPr>
            <a:xfrm>
              <a:off x="5080092" y="3584559"/>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D</a:t>
              </a:r>
            </a:p>
          </p:txBody>
        </p:sp>
      </p:grpSp>
      <p:grpSp>
        <p:nvGrpSpPr>
          <p:cNvPr id="6" name="Answer C"/>
          <p:cNvGrpSpPr/>
          <p:nvPr/>
        </p:nvGrpSpPr>
        <p:grpSpPr>
          <a:xfrm>
            <a:off x="660492" y="4460557"/>
            <a:ext cx="7873908" cy="892552"/>
            <a:chOff x="5080092" y="2327524"/>
            <a:chExt cx="7873908" cy="892552"/>
          </a:xfrm>
        </p:grpSpPr>
        <p:sp>
          <p:nvSpPr>
            <p:cNvPr id="24" name="Rectangle 23"/>
            <p:cNvSpPr/>
            <p:nvPr/>
          </p:nvSpPr>
          <p:spPr>
            <a:xfrm>
              <a:off x="5570629" y="2327524"/>
              <a:ext cx="7383371" cy="892552"/>
            </a:xfrm>
            <a:prstGeom prst="rect">
              <a:avLst/>
            </a:prstGeom>
          </p:spPr>
          <p:txBody>
            <a:bodyPr wrap="square">
              <a:spAutoFit/>
            </a:bodyPr>
            <a:lstStyle/>
            <a:p>
              <a:r>
                <a:rPr lang="en-US" sz="2600" dirty="0">
                  <a:latin typeface="+mj-lt"/>
                </a:rPr>
                <a:t>The ball in her hands has potential energy. When it falls, the potential energy remains constant.</a:t>
              </a:r>
              <a:endParaRPr lang="en-US" sz="2600" dirty="0">
                <a:solidFill>
                  <a:srgbClr val="000000"/>
                </a:solidFill>
                <a:latin typeface="+mj-lt"/>
                <a:cs typeface="Proxima Nova"/>
              </a:endParaRPr>
            </a:p>
          </p:txBody>
        </p:sp>
        <p:sp>
          <p:nvSpPr>
            <p:cNvPr id="19" name="Oval 18"/>
            <p:cNvSpPr/>
            <p:nvPr/>
          </p:nvSpPr>
          <p:spPr>
            <a:xfrm>
              <a:off x="5080092" y="2394474"/>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C</a:t>
              </a:r>
            </a:p>
          </p:txBody>
        </p:sp>
      </p:grpSp>
      <p:grpSp>
        <p:nvGrpSpPr>
          <p:cNvPr id="4" name="Answer B"/>
          <p:cNvGrpSpPr/>
          <p:nvPr/>
        </p:nvGrpSpPr>
        <p:grpSpPr>
          <a:xfrm>
            <a:off x="652463" y="3299854"/>
            <a:ext cx="7958137" cy="892552"/>
            <a:chOff x="652463" y="3546724"/>
            <a:chExt cx="7958137" cy="892552"/>
          </a:xfrm>
        </p:grpSpPr>
        <p:sp>
          <p:nvSpPr>
            <p:cNvPr id="22" name="Rectangle 21"/>
            <p:cNvSpPr/>
            <p:nvPr/>
          </p:nvSpPr>
          <p:spPr>
            <a:xfrm>
              <a:off x="1143000" y="3546724"/>
              <a:ext cx="7467600" cy="892552"/>
            </a:xfrm>
            <a:prstGeom prst="rect">
              <a:avLst/>
            </a:prstGeom>
          </p:spPr>
          <p:txBody>
            <a:bodyPr wrap="square">
              <a:spAutoFit/>
            </a:bodyPr>
            <a:lstStyle/>
            <a:p>
              <a:r>
                <a:rPr lang="en-US" sz="2600" dirty="0">
                  <a:latin typeface="+mj-lt"/>
                </a:rPr>
                <a:t>The ball in her hands has potential energy. When it falls, the potential energy changes to kinetic energy.</a:t>
              </a:r>
              <a:endParaRPr lang="en-US" sz="2600" dirty="0">
                <a:solidFill>
                  <a:srgbClr val="000000"/>
                </a:solidFill>
                <a:latin typeface="+mj-lt"/>
                <a:cs typeface="Proxima Nova"/>
              </a:endParaRPr>
            </a:p>
          </p:txBody>
        </p:sp>
        <p:sp>
          <p:nvSpPr>
            <p:cNvPr id="15" name="Oval 14"/>
            <p:cNvSpPr/>
            <p:nvPr/>
          </p:nvSpPr>
          <p:spPr>
            <a:xfrm>
              <a:off x="652463" y="3572963"/>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B</a:t>
              </a:r>
            </a:p>
          </p:txBody>
        </p:sp>
      </p:grpSp>
      <p:grpSp>
        <p:nvGrpSpPr>
          <p:cNvPr id="3" name="Answer A"/>
          <p:cNvGrpSpPr/>
          <p:nvPr/>
        </p:nvGrpSpPr>
        <p:grpSpPr>
          <a:xfrm>
            <a:off x="652463" y="2133600"/>
            <a:ext cx="7805737" cy="892552"/>
            <a:chOff x="652463" y="2327524"/>
            <a:chExt cx="7805737" cy="892552"/>
          </a:xfrm>
        </p:grpSpPr>
        <p:sp>
          <p:nvSpPr>
            <p:cNvPr id="21" name="Rectangle 20"/>
            <p:cNvSpPr/>
            <p:nvPr/>
          </p:nvSpPr>
          <p:spPr>
            <a:xfrm>
              <a:off x="1143000" y="2327524"/>
              <a:ext cx="7315200" cy="892552"/>
            </a:xfrm>
            <a:prstGeom prst="rect">
              <a:avLst/>
            </a:prstGeom>
          </p:spPr>
          <p:txBody>
            <a:bodyPr wrap="square">
              <a:spAutoFit/>
            </a:bodyPr>
            <a:lstStyle/>
            <a:p>
              <a:r>
                <a:rPr lang="en-US" sz="2600" dirty="0">
                  <a:latin typeface="+mj-lt"/>
                </a:rPr>
                <a:t>The ball in her hands has kinetic energy. When it falls, the kinetic energy changes to potential energy.</a:t>
              </a:r>
              <a:endParaRPr lang="en-US" sz="2600" dirty="0">
                <a:solidFill>
                  <a:srgbClr val="000000"/>
                </a:solidFill>
                <a:latin typeface="+mj-lt"/>
                <a:cs typeface="Proxima Nova"/>
              </a:endParaRPr>
            </a:p>
          </p:txBody>
        </p:sp>
        <p:sp>
          <p:nvSpPr>
            <p:cNvPr id="2" name="Oval 1"/>
            <p:cNvSpPr/>
            <p:nvPr/>
          </p:nvSpPr>
          <p:spPr>
            <a:xfrm>
              <a:off x="652463" y="2382878"/>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A</a:t>
              </a:r>
            </a:p>
          </p:txBody>
        </p:sp>
      </p:grpSp>
      <p:sp>
        <p:nvSpPr>
          <p:cNvPr id="5" name="Question"/>
          <p:cNvSpPr/>
          <p:nvPr/>
        </p:nvSpPr>
        <p:spPr>
          <a:xfrm>
            <a:off x="914400" y="1143000"/>
            <a:ext cx="7620000" cy="892552"/>
          </a:xfrm>
          <a:prstGeom prst="rect">
            <a:avLst/>
          </a:prstGeom>
        </p:spPr>
        <p:txBody>
          <a:bodyPr wrap="square">
            <a:spAutoFit/>
          </a:bodyPr>
          <a:lstStyle/>
          <a:p>
            <a:r>
              <a:rPr lang="en-US" sz="2600" dirty="0">
                <a:latin typeface="+mj-lt"/>
              </a:rPr>
              <a:t>A girl drops the ball she is holding. Which best explains the energy transformation taking place in the system?</a:t>
            </a:r>
            <a:endParaRPr lang="en-US" sz="2600" b="1" dirty="0">
              <a:solidFill>
                <a:srgbClr val="000000"/>
              </a:solidFill>
              <a:latin typeface="+mj-lt"/>
              <a:cs typeface="Arial" panose="020B0604020202020204" pitchFamily="34" charset="0"/>
            </a:endParaRPr>
          </a:p>
        </p:txBody>
      </p:sp>
      <p:sp>
        <p:nvSpPr>
          <p:cNvPr id="12" name="Title"/>
          <p:cNvSpPr txBox="1"/>
          <p:nvPr/>
        </p:nvSpPr>
        <p:spPr>
          <a:xfrm>
            <a:off x="526218" y="329326"/>
            <a:ext cx="6534199" cy="584776"/>
          </a:xfrm>
          <a:prstGeom prst="rect">
            <a:avLst/>
          </a:prstGeom>
          <a:noFill/>
        </p:spPr>
        <p:txBody>
          <a:bodyPr wrap="square" rtlCol="0">
            <a:spAutoFit/>
          </a:bodyPr>
          <a:lstStyle/>
          <a:p>
            <a:r>
              <a:rPr lang="en-US" sz="3200" b="1" dirty="0">
                <a:solidFill>
                  <a:srgbClr val="E46C0A"/>
                </a:solidFill>
                <a:latin typeface="+mj-lt"/>
                <a:cs typeface="Proxima Nova Light"/>
              </a:rPr>
              <a:t>Mini-Assessment</a:t>
            </a:r>
          </a:p>
        </p:txBody>
      </p:sp>
      <p:sp>
        <p:nvSpPr>
          <p:cNvPr id="23" name="Question"/>
          <p:cNvSpPr/>
          <p:nvPr/>
        </p:nvSpPr>
        <p:spPr>
          <a:xfrm>
            <a:off x="516964" y="1144074"/>
            <a:ext cx="457200" cy="492443"/>
          </a:xfrm>
          <a:prstGeom prst="rect">
            <a:avLst/>
          </a:prstGeom>
        </p:spPr>
        <p:txBody>
          <a:bodyPr wrap="square">
            <a:spAutoFit/>
          </a:bodyPr>
          <a:lstStyle/>
          <a:p>
            <a:r>
              <a:rPr lang="en-US" sz="2600" dirty="0">
                <a:solidFill>
                  <a:srgbClr val="000000"/>
                </a:solidFill>
                <a:latin typeface="+mj-lt"/>
                <a:cs typeface="Proxima Nova"/>
              </a:rPr>
              <a:t>3.</a:t>
            </a:r>
            <a:endParaRPr lang="en-US" sz="2600" b="1" dirty="0">
              <a:solidFill>
                <a:srgbClr val="000000"/>
              </a:solidFill>
              <a:latin typeface="+mj-lt"/>
              <a:cs typeface="Arial" panose="020B0604020202020204" pitchFamily="34" charset="0"/>
            </a:endParaRPr>
          </a:p>
        </p:txBody>
      </p:sp>
      <p:sp>
        <p:nvSpPr>
          <p:cNvPr id="17" name="Wrong D"/>
          <p:cNvSpPr/>
          <p:nvPr/>
        </p:nvSpPr>
        <p:spPr>
          <a:xfrm>
            <a:off x="304800" y="2168276"/>
            <a:ext cx="1079455" cy="51513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mj-lt"/>
            </a:endParaRPr>
          </a:p>
        </p:txBody>
      </p:sp>
      <p:sp>
        <p:nvSpPr>
          <p:cNvPr id="18" name="Wrong D"/>
          <p:cNvSpPr/>
          <p:nvPr/>
        </p:nvSpPr>
        <p:spPr>
          <a:xfrm>
            <a:off x="304800" y="4477530"/>
            <a:ext cx="1079455" cy="51513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mj-lt"/>
            </a:endParaRPr>
          </a:p>
        </p:txBody>
      </p:sp>
      <p:sp>
        <p:nvSpPr>
          <p:cNvPr id="20" name="Wrong D"/>
          <p:cNvSpPr/>
          <p:nvPr/>
        </p:nvSpPr>
        <p:spPr>
          <a:xfrm>
            <a:off x="304800" y="5638233"/>
            <a:ext cx="1079455" cy="51513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mj-lt"/>
            </a:endParaRPr>
          </a:p>
        </p:txBody>
      </p:sp>
      <p:sp>
        <p:nvSpPr>
          <p:cNvPr id="27" name="CORRECT"/>
          <p:cNvSpPr/>
          <p:nvPr/>
        </p:nvSpPr>
        <p:spPr>
          <a:xfrm>
            <a:off x="1143000" y="4018486"/>
            <a:ext cx="1462915" cy="430887"/>
          </a:xfrm>
          <a:prstGeom prst="rect">
            <a:avLst/>
          </a:prstGeom>
        </p:spPr>
        <p:txBody>
          <a:bodyPr wrap="square">
            <a:spAutoFit/>
          </a:bodyPr>
          <a:lstStyle/>
          <a:p>
            <a:r>
              <a:rPr lang="en-US" sz="2200" b="1" dirty="0">
                <a:solidFill>
                  <a:srgbClr val="00B050"/>
                </a:solidFill>
                <a:latin typeface="+mj-lt"/>
                <a:cs typeface="Proxima Nova"/>
              </a:rPr>
              <a:t>CORRECT</a:t>
            </a:r>
          </a:p>
        </p:txBody>
      </p:sp>
    </p:spTree>
    <p:extLst>
      <p:ext uri="{BB962C8B-B14F-4D97-AF65-F5344CB8AC3E}">
        <p14:creationId xmlns:p14="http://schemas.microsoft.com/office/powerpoint/2010/main" val="40370802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7" grpId="0" animBg="1"/>
      <p:bldP spid="18" grpId="0" animBg="1"/>
      <p:bldP spid="20"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nswer D"/>
          <p:cNvGrpSpPr/>
          <p:nvPr/>
        </p:nvGrpSpPr>
        <p:grpSpPr>
          <a:xfrm>
            <a:off x="654028" y="5486400"/>
            <a:ext cx="7880372" cy="892552"/>
            <a:chOff x="5080092" y="4498538"/>
            <a:chExt cx="7880372" cy="892552"/>
          </a:xfrm>
        </p:grpSpPr>
        <p:sp>
          <p:nvSpPr>
            <p:cNvPr id="25" name="Rectangle 24"/>
            <p:cNvSpPr/>
            <p:nvPr/>
          </p:nvSpPr>
          <p:spPr>
            <a:xfrm>
              <a:off x="5570629" y="4498538"/>
              <a:ext cx="7389835" cy="892552"/>
            </a:xfrm>
            <a:prstGeom prst="rect">
              <a:avLst/>
            </a:prstGeom>
          </p:spPr>
          <p:txBody>
            <a:bodyPr wrap="square">
              <a:spAutoFit/>
            </a:bodyPr>
            <a:lstStyle/>
            <a:p>
              <a:r>
                <a:rPr lang="en-US" sz="2600" dirty="0">
                  <a:latin typeface="+mj-lt"/>
                </a:rPr>
                <a:t>Some thermal energy is always released</a:t>
              </a:r>
            </a:p>
            <a:p>
              <a:r>
                <a:rPr lang="en-US" sz="2600" dirty="0">
                  <a:latin typeface="+mj-lt"/>
                </a:rPr>
                <a:t>during a transformation.</a:t>
              </a:r>
              <a:endParaRPr lang="en-US" sz="2600" dirty="0">
                <a:solidFill>
                  <a:srgbClr val="000000"/>
                </a:solidFill>
                <a:latin typeface="+mj-lt"/>
                <a:cs typeface="Proxima Nova"/>
              </a:endParaRPr>
            </a:p>
          </p:txBody>
        </p:sp>
        <p:sp>
          <p:nvSpPr>
            <p:cNvPr id="26" name="Oval 25"/>
            <p:cNvSpPr/>
            <p:nvPr/>
          </p:nvSpPr>
          <p:spPr>
            <a:xfrm>
              <a:off x="5080092" y="4578818"/>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D</a:t>
              </a:r>
            </a:p>
          </p:txBody>
        </p:sp>
      </p:grpSp>
      <p:grpSp>
        <p:nvGrpSpPr>
          <p:cNvPr id="6" name="Answer C"/>
          <p:cNvGrpSpPr/>
          <p:nvPr/>
        </p:nvGrpSpPr>
        <p:grpSpPr>
          <a:xfrm>
            <a:off x="654028" y="4419600"/>
            <a:ext cx="7880372" cy="892552"/>
            <a:chOff x="5080092" y="2669738"/>
            <a:chExt cx="7880372" cy="892552"/>
          </a:xfrm>
        </p:grpSpPr>
        <p:sp>
          <p:nvSpPr>
            <p:cNvPr id="24" name="Rectangle 23"/>
            <p:cNvSpPr/>
            <p:nvPr/>
          </p:nvSpPr>
          <p:spPr>
            <a:xfrm>
              <a:off x="5570629" y="2669738"/>
              <a:ext cx="7389835" cy="892552"/>
            </a:xfrm>
            <a:prstGeom prst="rect">
              <a:avLst/>
            </a:prstGeom>
          </p:spPr>
          <p:txBody>
            <a:bodyPr wrap="square">
              <a:spAutoFit/>
            </a:bodyPr>
            <a:lstStyle/>
            <a:p>
              <a:r>
                <a:rPr lang="en-US" sz="2600" dirty="0">
                  <a:latin typeface="+mj-lt"/>
                </a:rPr>
                <a:t>Potential chemical energy always transforms into kinetic energy.</a:t>
              </a:r>
              <a:endParaRPr lang="en-US" sz="2600" dirty="0">
                <a:solidFill>
                  <a:srgbClr val="000000"/>
                </a:solidFill>
                <a:latin typeface="+mj-lt"/>
                <a:cs typeface="Proxima Nova"/>
              </a:endParaRPr>
            </a:p>
          </p:txBody>
        </p:sp>
        <p:sp>
          <p:nvSpPr>
            <p:cNvPr id="19" name="Oval 18"/>
            <p:cNvSpPr/>
            <p:nvPr/>
          </p:nvSpPr>
          <p:spPr>
            <a:xfrm>
              <a:off x="5080092" y="2730614"/>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C</a:t>
              </a:r>
            </a:p>
          </p:txBody>
        </p:sp>
      </p:grpSp>
      <p:grpSp>
        <p:nvGrpSpPr>
          <p:cNvPr id="4" name="Answer B"/>
          <p:cNvGrpSpPr/>
          <p:nvPr/>
        </p:nvGrpSpPr>
        <p:grpSpPr>
          <a:xfrm>
            <a:off x="652463" y="3200400"/>
            <a:ext cx="7881937" cy="892552"/>
            <a:chOff x="652463" y="4498538"/>
            <a:chExt cx="7881937" cy="892552"/>
          </a:xfrm>
        </p:grpSpPr>
        <p:sp>
          <p:nvSpPr>
            <p:cNvPr id="22" name="Rectangle 21"/>
            <p:cNvSpPr/>
            <p:nvPr/>
          </p:nvSpPr>
          <p:spPr>
            <a:xfrm>
              <a:off x="1143000" y="4498538"/>
              <a:ext cx="7391400" cy="892552"/>
            </a:xfrm>
            <a:prstGeom prst="rect">
              <a:avLst/>
            </a:prstGeom>
          </p:spPr>
          <p:txBody>
            <a:bodyPr wrap="square">
              <a:spAutoFit/>
            </a:bodyPr>
            <a:lstStyle/>
            <a:p>
              <a:r>
                <a:rPr lang="en-US" sz="2600" dirty="0">
                  <a:latin typeface="+mj-lt"/>
                </a:rPr>
                <a:t>Energy is never destroyed or created during transformations.</a:t>
              </a:r>
              <a:endParaRPr lang="en-US" sz="2600" dirty="0">
                <a:solidFill>
                  <a:srgbClr val="000000"/>
                </a:solidFill>
                <a:latin typeface="+mj-lt"/>
                <a:cs typeface="Proxima Nova"/>
              </a:endParaRPr>
            </a:p>
          </p:txBody>
        </p:sp>
        <p:sp>
          <p:nvSpPr>
            <p:cNvPr id="15" name="Oval 14"/>
            <p:cNvSpPr/>
            <p:nvPr/>
          </p:nvSpPr>
          <p:spPr>
            <a:xfrm>
              <a:off x="652463" y="4567222"/>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B</a:t>
              </a:r>
            </a:p>
          </p:txBody>
        </p:sp>
      </p:grpSp>
      <p:grpSp>
        <p:nvGrpSpPr>
          <p:cNvPr id="3" name="Answer A"/>
          <p:cNvGrpSpPr/>
          <p:nvPr/>
        </p:nvGrpSpPr>
        <p:grpSpPr>
          <a:xfrm>
            <a:off x="652463" y="2060138"/>
            <a:ext cx="7500937" cy="892552"/>
            <a:chOff x="652463" y="2669738"/>
            <a:chExt cx="7500937" cy="892552"/>
          </a:xfrm>
        </p:grpSpPr>
        <p:sp>
          <p:nvSpPr>
            <p:cNvPr id="21" name="Rectangle 20"/>
            <p:cNvSpPr/>
            <p:nvPr/>
          </p:nvSpPr>
          <p:spPr>
            <a:xfrm>
              <a:off x="1143000" y="2669738"/>
              <a:ext cx="7010400" cy="892552"/>
            </a:xfrm>
            <a:prstGeom prst="rect">
              <a:avLst/>
            </a:prstGeom>
          </p:spPr>
          <p:txBody>
            <a:bodyPr wrap="square">
              <a:spAutoFit/>
            </a:bodyPr>
            <a:lstStyle/>
            <a:p>
              <a:r>
                <a:rPr lang="en-US" sz="2600" dirty="0">
                  <a:latin typeface="+mj-lt"/>
                </a:rPr>
                <a:t>All forms of energy can be transformed into thermal energy.</a:t>
              </a:r>
              <a:endParaRPr lang="en-US" sz="2600" dirty="0">
                <a:solidFill>
                  <a:srgbClr val="000000"/>
                </a:solidFill>
                <a:latin typeface="+mj-lt"/>
                <a:cs typeface="Proxima Nova"/>
              </a:endParaRPr>
            </a:p>
          </p:txBody>
        </p:sp>
        <p:sp>
          <p:nvSpPr>
            <p:cNvPr id="2" name="Oval 1"/>
            <p:cNvSpPr/>
            <p:nvPr/>
          </p:nvSpPr>
          <p:spPr>
            <a:xfrm>
              <a:off x="652463" y="2719018"/>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A</a:t>
              </a:r>
            </a:p>
          </p:txBody>
        </p:sp>
      </p:grpSp>
      <p:sp>
        <p:nvSpPr>
          <p:cNvPr id="5" name="Question"/>
          <p:cNvSpPr/>
          <p:nvPr/>
        </p:nvSpPr>
        <p:spPr>
          <a:xfrm>
            <a:off x="914400" y="1143000"/>
            <a:ext cx="7848600" cy="492443"/>
          </a:xfrm>
          <a:prstGeom prst="rect">
            <a:avLst/>
          </a:prstGeom>
        </p:spPr>
        <p:txBody>
          <a:bodyPr wrap="square">
            <a:spAutoFit/>
          </a:bodyPr>
          <a:lstStyle/>
          <a:p>
            <a:r>
              <a:rPr lang="en-US" sz="2600" spc="-50" dirty="0">
                <a:latin typeface="+mj-lt"/>
              </a:rPr>
              <a:t>Which statement about energy transformations is not true?</a:t>
            </a:r>
            <a:endParaRPr lang="en-US" sz="2600" b="1" spc="-50" dirty="0">
              <a:solidFill>
                <a:srgbClr val="000000"/>
              </a:solidFill>
              <a:latin typeface="+mj-lt"/>
              <a:cs typeface="Arial" panose="020B0604020202020204" pitchFamily="34" charset="0"/>
            </a:endParaRPr>
          </a:p>
        </p:txBody>
      </p:sp>
      <p:sp>
        <p:nvSpPr>
          <p:cNvPr id="12" name="Title"/>
          <p:cNvSpPr txBox="1"/>
          <p:nvPr/>
        </p:nvSpPr>
        <p:spPr>
          <a:xfrm>
            <a:off x="526218" y="329326"/>
            <a:ext cx="6534199" cy="584776"/>
          </a:xfrm>
          <a:prstGeom prst="rect">
            <a:avLst/>
          </a:prstGeom>
          <a:noFill/>
        </p:spPr>
        <p:txBody>
          <a:bodyPr wrap="square" rtlCol="0">
            <a:spAutoFit/>
          </a:bodyPr>
          <a:lstStyle/>
          <a:p>
            <a:r>
              <a:rPr lang="en-US" sz="3200" b="1" dirty="0">
                <a:solidFill>
                  <a:srgbClr val="E46C0A"/>
                </a:solidFill>
                <a:latin typeface="+mj-lt"/>
                <a:cs typeface="Proxima Nova Light"/>
              </a:rPr>
              <a:t>Mini-Assessment</a:t>
            </a:r>
          </a:p>
        </p:txBody>
      </p:sp>
      <p:sp>
        <p:nvSpPr>
          <p:cNvPr id="23" name="Question"/>
          <p:cNvSpPr/>
          <p:nvPr/>
        </p:nvSpPr>
        <p:spPr>
          <a:xfrm>
            <a:off x="516964" y="1144074"/>
            <a:ext cx="457200" cy="492443"/>
          </a:xfrm>
          <a:prstGeom prst="rect">
            <a:avLst/>
          </a:prstGeom>
        </p:spPr>
        <p:txBody>
          <a:bodyPr wrap="square">
            <a:spAutoFit/>
          </a:bodyPr>
          <a:lstStyle/>
          <a:p>
            <a:r>
              <a:rPr lang="en-US" sz="2600" dirty="0">
                <a:solidFill>
                  <a:srgbClr val="000000"/>
                </a:solidFill>
                <a:latin typeface="+mj-lt"/>
                <a:cs typeface="Proxima Nova"/>
              </a:rPr>
              <a:t>4.</a:t>
            </a:r>
            <a:endParaRPr lang="en-US" sz="2600" b="1" dirty="0">
              <a:solidFill>
                <a:srgbClr val="000000"/>
              </a:solidFill>
              <a:latin typeface="+mj-lt"/>
              <a:cs typeface="Arial" panose="020B0604020202020204" pitchFamily="34" charset="0"/>
            </a:endParaRPr>
          </a:p>
        </p:txBody>
      </p:sp>
      <p:sp>
        <p:nvSpPr>
          <p:cNvPr id="17" name="Wrong A"/>
          <p:cNvSpPr/>
          <p:nvPr/>
        </p:nvSpPr>
        <p:spPr>
          <a:xfrm>
            <a:off x="304800" y="2057400"/>
            <a:ext cx="1079455" cy="51513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mj-lt"/>
            </a:endParaRPr>
          </a:p>
        </p:txBody>
      </p:sp>
      <p:sp>
        <p:nvSpPr>
          <p:cNvPr id="18" name="CORRECT"/>
          <p:cNvSpPr/>
          <p:nvPr/>
        </p:nvSpPr>
        <p:spPr>
          <a:xfrm>
            <a:off x="1143000" y="5114978"/>
            <a:ext cx="1462915" cy="430887"/>
          </a:xfrm>
          <a:prstGeom prst="rect">
            <a:avLst/>
          </a:prstGeom>
        </p:spPr>
        <p:txBody>
          <a:bodyPr wrap="square">
            <a:spAutoFit/>
          </a:bodyPr>
          <a:lstStyle/>
          <a:p>
            <a:r>
              <a:rPr lang="en-US" sz="2200" b="1" dirty="0">
                <a:solidFill>
                  <a:srgbClr val="00B050"/>
                </a:solidFill>
                <a:latin typeface="+mj-lt"/>
                <a:cs typeface="Proxima Nova"/>
              </a:rPr>
              <a:t>CORRECT</a:t>
            </a:r>
          </a:p>
        </p:txBody>
      </p:sp>
      <p:sp>
        <p:nvSpPr>
          <p:cNvPr id="27" name="Wrong C"/>
          <p:cNvSpPr/>
          <p:nvPr/>
        </p:nvSpPr>
        <p:spPr>
          <a:xfrm>
            <a:off x="314739" y="3232464"/>
            <a:ext cx="1079455" cy="51513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mj-lt"/>
            </a:endParaRPr>
          </a:p>
        </p:txBody>
      </p:sp>
      <p:sp>
        <p:nvSpPr>
          <p:cNvPr id="28" name="Wrong D"/>
          <p:cNvSpPr/>
          <p:nvPr/>
        </p:nvSpPr>
        <p:spPr>
          <a:xfrm>
            <a:off x="304800" y="5504670"/>
            <a:ext cx="1079455" cy="51513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4155024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7" grpId="0" animBg="1"/>
      <p:bldP spid="18" grpId="0"/>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nswer D"/>
          <p:cNvGrpSpPr/>
          <p:nvPr/>
        </p:nvGrpSpPr>
        <p:grpSpPr>
          <a:xfrm>
            <a:off x="601876" y="5733270"/>
            <a:ext cx="3835308" cy="492443"/>
            <a:chOff x="5080092" y="4498538"/>
            <a:chExt cx="3835308" cy="492443"/>
          </a:xfrm>
        </p:grpSpPr>
        <p:sp>
          <p:nvSpPr>
            <p:cNvPr id="25" name="Rectangle 24"/>
            <p:cNvSpPr/>
            <p:nvPr/>
          </p:nvSpPr>
          <p:spPr>
            <a:xfrm>
              <a:off x="5570629" y="4498538"/>
              <a:ext cx="3344771" cy="492443"/>
            </a:xfrm>
            <a:prstGeom prst="rect">
              <a:avLst/>
            </a:prstGeom>
          </p:spPr>
          <p:txBody>
            <a:bodyPr wrap="square">
              <a:spAutoFit/>
            </a:bodyPr>
            <a:lstStyle/>
            <a:p>
              <a:r>
                <a:rPr lang="en-US" sz="2600" dirty="0">
                  <a:latin typeface="+mj-lt"/>
                </a:rPr>
                <a:t>at its highest point</a:t>
              </a:r>
              <a:endParaRPr lang="en-US" sz="2600" dirty="0">
                <a:solidFill>
                  <a:srgbClr val="000000"/>
                </a:solidFill>
                <a:latin typeface="+mj-lt"/>
                <a:cs typeface="Proxima Nova"/>
              </a:endParaRPr>
            </a:p>
          </p:txBody>
        </p:sp>
        <p:sp>
          <p:nvSpPr>
            <p:cNvPr id="26" name="Oval 25"/>
            <p:cNvSpPr/>
            <p:nvPr/>
          </p:nvSpPr>
          <p:spPr>
            <a:xfrm>
              <a:off x="5080092" y="4578818"/>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D</a:t>
              </a:r>
            </a:p>
          </p:txBody>
        </p:sp>
      </p:grpSp>
      <p:grpSp>
        <p:nvGrpSpPr>
          <p:cNvPr id="4" name="Answer C"/>
          <p:cNvGrpSpPr/>
          <p:nvPr/>
        </p:nvGrpSpPr>
        <p:grpSpPr>
          <a:xfrm>
            <a:off x="601876" y="4440608"/>
            <a:ext cx="6332324" cy="892552"/>
            <a:chOff x="5080092" y="2669738"/>
            <a:chExt cx="6332324" cy="892552"/>
          </a:xfrm>
        </p:grpSpPr>
        <p:sp>
          <p:nvSpPr>
            <p:cNvPr id="24" name="Rectangle 23"/>
            <p:cNvSpPr/>
            <p:nvPr/>
          </p:nvSpPr>
          <p:spPr>
            <a:xfrm>
              <a:off x="5570629" y="2669738"/>
              <a:ext cx="5841787" cy="892552"/>
            </a:xfrm>
            <a:prstGeom prst="rect">
              <a:avLst/>
            </a:prstGeom>
          </p:spPr>
          <p:txBody>
            <a:bodyPr wrap="square">
              <a:spAutoFit/>
            </a:bodyPr>
            <a:lstStyle/>
            <a:p>
              <a:r>
                <a:rPr lang="en-US" sz="2600" dirty="0">
                  <a:latin typeface="+mj-lt"/>
                </a:rPr>
                <a:t>midway between its highest point and its lowest point</a:t>
              </a:r>
              <a:endParaRPr lang="en-US" sz="2600" dirty="0">
                <a:solidFill>
                  <a:srgbClr val="000000"/>
                </a:solidFill>
                <a:latin typeface="+mj-lt"/>
                <a:cs typeface="Proxima Nova"/>
              </a:endParaRPr>
            </a:p>
          </p:txBody>
        </p:sp>
        <p:sp>
          <p:nvSpPr>
            <p:cNvPr id="19" name="Oval 18"/>
            <p:cNvSpPr/>
            <p:nvPr/>
          </p:nvSpPr>
          <p:spPr>
            <a:xfrm>
              <a:off x="5080092" y="2730614"/>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C</a:t>
              </a:r>
            </a:p>
          </p:txBody>
        </p:sp>
      </p:grpSp>
      <p:grpSp>
        <p:nvGrpSpPr>
          <p:cNvPr id="6" name="Answer B"/>
          <p:cNvGrpSpPr/>
          <p:nvPr/>
        </p:nvGrpSpPr>
        <p:grpSpPr>
          <a:xfrm>
            <a:off x="652463" y="3241358"/>
            <a:ext cx="7043737" cy="492443"/>
            <a:chOff x="652463" y="4498538"/>
            <a:chExt cx="7043737" cy="492443"/>
          </a:xfrm>
        </p:grpSpPr>
        <p:sp>
          <p:nvSpPr>
            <p:cNvPr id="22" name="Rectangle 21"/>
            <p:cNvSpPr/>
            <p:nvPr/>
          </p:nvSpPr>
          <p:spPr>
            <a:xfrm>
              <a:off x="1143000" y="4498538"/>
              <a:ext cx="6553200" cy="492443"/>
            </a:xfrm>
            <a:prstGeom prst="rect">
              <a:avLst/>
            </a:prstGeom>
          </p:spPr>
          <p:txBody>
            <a:bodyPr wrap="square">
              <a:spAutoFit/>
            </a:bodyPr>
            <a:lstStyle/>
            <a:p>
              <a:r>
                <a:rPr lang="en-US" sz="2600" dirty="0">
                  <a:latin typeface="+mj-lt"/>
                </a:rPr>
                <a:t>at its lowest point when it is moving upward</a:t>
              </a:r>
              <a:endParaRPr lang="en-US" sz="2600" dirty="0">
                <a:solidFill>
                  <a:srgbClr val="000000"/>
                </a:solidFill>
                <a:latin typeface="+mj-lt"/>
                <a:cs typeface="Proxima Nova"/>
              </a:endParaRPr>
            </a:p>
          </p:txBody>
        </p:sp>
        <p:sp>
          <p:nvSpPr>
            <p:cNvPr id="15" name="Oval 14"/>
            <p:cNvSpPr/>
            <p:nvPr/>
          </p:nvSpPr>
          <p:spPr>
            <a:xfrm>
              <a:off x="652463" y="4567222"/>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B</a:t>
              </a:r>
            </a:p>
          </p:txBody>
        </p:sp>
      </p:grpSp>
      <p:grpSp>
        <p:nvGrpSpPr>
          <p:cNvPr id="7" name="Answer A"/>
          <p:cNvGrpSpPr/>
          <p:nvPr/>
        </p:nvGrpSpPr>
        <p:grpSpPr>
          <a:xfrm>
            <a:off x="652463" y="2383208"/>
            <a:ext cx="7043737" cy="492443"/>
            <a:chOff x="652463" y="2669738"/>
            <a:chExt cx="7043737" cy="492443"/>
          </a:xfrm>
        </p:grpSpPr>
        <p:sp>
          <p:nvSpPr>
            <p:cNvPr id="21" name="Rectangle 20"/>
            <p:cNvSpPr/>
            <p:nvPr/>
          </p:nvSpPr>
          <p:spPr>
            <a:xfrm>
              <a:off x="1143000" y="2669738"/>
              <a:ext cx="6553200" cy="492443"/>
            </a:xfrm>
            <a:prstGeom prst="rect">
              <a:avLst/>
            </a:prstGeom>
          </p:spPr>
          <p:txBody>
            <a:bodyPr wrap="square">
              <a:spAutoFit/>
            </a:bodyPr>
            <a:lstStyle/>
            <a:p>
              <a:r>
                <a:rPr lang="en-US" sz="2600" dirty="0">
                  <a:latin typeface="+mj-lt"/>
                </a:rPr>
                <a:t>at its lowest point when it is moving downward</a:t>
              </a:r>
              <a:endParaRPr lang="en-US" sz="2600" dirty="0">
                <a:solidFill>
                  <a:srgbClr val="000000"/>
                </a:solidFill>
                <a:latin typeface="+mj-lt"/>
                <a:cs typeface="Proxima Nova"/>
              </a:endParaRPr>
            </a:p>
          </p:txBody>
        </p:sp>
        <p:sp>
          <p:nvSpPr>
            <p:cNvPr id="2" name="Oval 1"/>
            <p:cNvSpPr/>
            <p:nvPr/>
          </p:nvSpPr>
          <p:spPr>
            <a:xfrm>
              <a:off x="652463" y="2719018"/>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A</a:t>
              </a:r>
            </a:p>
          </p:txBody>
        </p:sp>
      </p:grpSp>
      <p:sp>
        <p:nvSpPr>
          <p:cNvPr id="5" name="Question"/>
          <p:cNvSpPr/>
          <p:nvPr/>
        </p:nvSpPr>
        <p:spPr>
          <a:xfrm>
            <a:off x="914400" y="1143000"/>
            <a:ext cx="7696200" cy="892552"/>
          </a:xfrm>
          <a:prstGeom prst="rect">
            <a:avLst/>
          </a:prstGeom>
        </p:spPr>
        <p:txBody>
          <a:bodyPr wrap="square">
            <a:spAutoFit/>
          </a:bodyPr>
          <a:lstStyle/>
          <a:p>
            <a:r>
              <a:rPr lang="en-US" sz="2600" dirty="0">
                <a:latin typeface="+mj-lt"/>
              </a:rPr>
              <a:t>When a ball is thrown upward, where does it have the least kinetic energy?</a:t>
            </a:r>
            <a:endParaRPr lang="en-US" sz="2600" b="1" dirty="0">
              <a:solidFill>
                <a:srgbClr val="000000"/>
              </a:solidFill>
              <a:latin typeface="+mj-lt"/>
              <a:cs typeface="Arial" panose="020B0604020202020204" pitchFamily="34" charset="0"/>
            </a:endParaRPr>
          </a:p>
        </p:txBody>
      </p:sp>
      <p:sp>
        <p:nvSpPr>
          <p:cNvPr id="12" name="Title"/>
          <p:cNvSpPr txBox="1"/>
          <p:nvPr/>
        </p:nvSpPr>
        <p:spPr>
          <a:xfrm>
            <a:off x="526218" y="329326"/>
            <a:ext cx="6534199" cy="584776"/>
          </a:xfrm>
          <a:prstGeom prst="rect">
            <a:avLst/>
          </a:prstGeom>
          <a:noFill/>
        </p:spPr>
        <p:txBody>
          <a:bodyPr wrap="square" rtlCol="0">
            <a:spAutoFit/>
          </a:bodyPr>
          <a:lstStyle/>
          <a:p>
            <a:r>
              <a:rPr lang="en-US" sz="3200" b="1" dirty="0">
                <a:solidFill>
                  <a:srgbClr val="E46C0A"/>
                </a:solidFill>
                <a:latin typeface="+mj-lt"/>
                <a:cs typeface="Proxima Nova Light"/>
              </a:rPr>
              <a:t>Mini-Assessment</a:t>
            </a:r>
          </a:p>
        </p:txBody>
      </p:sp>
      <p:sp>
        <p:nvSpPr>
          <p:cNvPr id="23" name="Question"/>
          <p:cNvSpPr/>
          <p:nvPr/>
        </p:nvSpPr>
        <p:spPr>
          <a:xfrm>
            <a:off x="516964" y="1144074"/>
            <a:ext cx="457200" cy="492443"/>
          </a:xfrm>
          <a:prstGeom prst="rect">
            <a:avLst/>
          </a:prstGeom>
        </p:spPr>
        <p:txBody>
          <a:bodyPr wrap="square">
            <a:spAutoFit/>
          </a:bodyPr>
          <a:lstStyle/>
          <a:p>
            <a:r>
              <a:rPr lang="en-US" sz="2600" dirty="0">
                <a:solidFill>
                  <a:srgbClr val="000000"/>
                </a:solidFill>
                <a:latin typeface="+mj-lt"/>
                <a:cs typeface="Proxima Nova"/>
              </a:rPr>
              <a:t>5.</a:t>
            </a:r>
            <a:endParaRPr lang="en-US" sz="2600" b="1" dirty="0">
              <a:solidFill>
                <a:srgbClr val="000000"/>
              </a:solidFill>
              <a:latin typeface="+mj-lt"/>
              <a:cs typeface="Arial" panose="020B0604020202020204" pitchFamily="34" charset="0"/>
            </a:endParaRPr>
          </a:p>
        </p:txBody>
      </p:sp>
      <p:sp>
        <p:nvSpPr>
          <p:cNvPr id="17" name="Wrong D"/>
          <p:cNvSpPr/>
          <p:nvPr/>
        </p:nvSpPr>
        <p:spPr>
          <a:xfrm>
            <a:off x="304800" y="2380470"/>
            <a:ext cx="1079455" cy="51513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mj-lt"/>
            </a:endParaRPr>
          </a:p>
        </p:txBody>
      </p:sp>
      <p:sp>
        <p:nvSpPr>
          <p:cNvPr id="18" name="Wrong D"/>
          <p:cNvSpPr/>
          <p:nvPr/>
        </p:nvSpPr>
        <p:spPr>
          <a:xfrm>
            <a:off x="246184" y="4456140"/>
            <a:ext cx="1079455" cy="51513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mj-lt"/>
            </a:endParaRPr>
          </a:p>
        </p:txBody>
      </p:sp>
      <p:sp>
        <p:nvSpPr>
          <p:cNvPr id="20" name="Wrong D"/>
          <p:cNvSpPr/>
          <p:nvPr/>
        </p:nvSpPr>
        <p:spPr>
          <a:xfrm>
            <a:off x="292145" y="3261417"/>
            <a:ext cx="1079455" cy="51513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mj-lt"/>
            </a:endParaRPr>
          </a:p>
        </p:txBody>
      </p:sp>
      <p:sp>
        <p:nvSpPr>
          <p:cNvPr id="27" name="CORRECT"/>
          <p:cNvSpPr/>
          <p:nvPr/>
        </p:nvSpPr>
        <p:spPr>
          <a:xfrm>
            <a:off x="1143000" y="6096000"/>
            <a:ext cx="1462915" cy="430887"/>
          </a:xfrm>
          <a:prstGeom prst="rect">
            <a:avLst/>
          </a:prstGeom>
        </p:spPr>
        <p:txBody>
          <a:bodyPr wrap="square">
            <a:spAutoFit/>
          </a:bodyPr>
          <a:lstStyle/>
          <a:p>
            <a:r>
              <a:rPr lang="en-US" sz="2200" b="1" dirty="0">
                <a:solidFill>
                  <a:srgbClr val="00B050"/>
                </a:solidFill>
                <a:latin typeface="+mj-lt"/>
                <a:cs typeface="Proxima Nova"/>
              </a:rPr>
              <a:t>CORRECT</a:t>
            </a:r>
          </a:p>
        </p:txBody>
      </p:sp>
    </p:spTree>
    <p:extLst>
      <p:ext uri="{BB962C8B-B14F-4D97-AF65-F5344CB8AC3E}">
        <p14:creationId xmlns:p14="http://schemas.microsoft.com/office/powerpoint/2010/main" val="4155024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7" grpId="0" animBg="1"/>
      <p:bldP spid="18" grpId="0" animBg="1"/>
      <p:bldP spid="20"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nswer D"/>
          <p:cNvGrpSpPr/>
          <p:nvPr/>
        </p:nvGrpSpPr>
        <p:grpSpPr>
          <a:xfrm>
            <a:off x="660492" y="5334000"/>
            <a:ext cx="8026308" cy="492443"/>
            <a:chOff x="5080092" y="4498538"/>
            <a:chExt cx="8026308" cy="492443"/>
          </a:xfrm>
        </p:grpSpPr>
        <p:sp>
          <p:nvSpPr>
            <p:cNvPr id="25" name="Rectangle 24"/>
            <p:cNvSpPr/>
            <p:nvPr/>
          </p:nvSpPr>
          <p:spPr>
            <a:xfrm>
              <a:off x="5570629" y="4498538"/>
              <a:ext cx="7535771" cy="492443"/>
            </a:xfrm>
            <a:prstGeom prst="rect">
              <a:avLst/>
            </a:prstGeom>
          </p:spPr>
          <p:txBody>
            <a:bodyPr wrap="square">
              <a:spAutoFit/>
            </a:bodyPr>
            <a:lstStyle/>
            <a:p>
              <a:r>
                <a:rPr lang="en-US" sz="2600" dirty="0">
                  <a:latin typeface="+mj-lt"/>
                </a:rPr>
                <a:t>Chemical energy is converted into mechanical energy.</a:t>
              </a:r>
              <a:endParaRPr lang="en-US" sz="2600" dirty="0">
                <a:solidFill>
                  <a:srgbClr val="000000"/>
                </a:solidFill>
                <a:latin typeface="+mj-lt"/>
                <a:cs typeface="Proxima Nova"/>
              </a:endParaRPr>
            </a:p>
          </p:txBody>
        </p:sp>
        <p:sp>
          <p:nvSpPr>
            <p:cNvPr id="26" name="Oval 25"/>
            <p:cNvSpPr/>
            <p:nvPr/>
          </p:nvSpPr>
          <p:spPr>
            <a:xfrm>
              <a:off x="5080092" y="4578818"/>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D</a:t>
              </a:r>
            </a:p>
          </p:txBody>
        </p:sp>
      </p:grpSp>
      <p:grpSp>
        <p:nvGrpSpPr>
          <p:cNvPr id="4" name="Answer C"/>
          <p:cNvGrpSpPr/>
          <p:nvPr/>
        </p:nvGrpSpPr>
        <p:grpSpPr>
          <a:xfrm>
            <a:off x="660492" y="4267200"/>
            <a:ext cx="7797708" cy="492443"/>
            <a:chOff x="5080092" y="2669738"/>
            <a:chExt cx="7797708" cy="492443"/>
          </a:xfrm>
        </p:grpSpPr>
        <p:sp>
          <p:nvSpPr>
            <p:cNvPr id="24" name="Rectangle 23"/>
            <p:cNvSpPr/>
            <p:nvPr/>
          </p:nvSpPr>
          <p:spPr>
            <a:xfrm>
              <a:off x="5570629" y="2669738"/>
              <a:ext cx="7307171" cy="492443"/>
            </a:xfrm>
            <a:prstGeom prst="rect">
              <a:avLst/>
            </a:prstGeom>
          </p:spPr>
          <p:txBody>
            <a:bodyPr wrap="square">
              <a:spAutoFit/>
            </a:bodyPr>
            <a:lstStyle/>
            <a:p>
              <a:r>
                <a:rPr lang="en-US" sz="2600" dirty="0">
                  <a:latin typeface="+mj-lt"/>
                </a:rPr>
                <a:t>Thermal energy is converted into mechanical energy.</a:t>
              </a:r>
              <a:endParaRPr lang="en-US" sz="2600" dirty="0">
                <a:solidFill>
                  <a:srgbClr val="000000"/>
                </a:solidFill>
                <a:latin typeface="+mj-lt"/>
                <a:cs typeface="Proxima Nova"/>
              </a:endParaRPr>
            </a:p>
          </p:txBody>
        </p:sp>
        <p:sp>
          <p:nvSpPr>
            <p:cNvPr id="19" name="Oval 18"/>
            <p:cNvSpPr/>
            <p:nvPr/>
          </p:nvSpPr>
          <p:spPr>
            <a:xfrm>
              <a:off x="5080092" y="2730614"/>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C</a:t>
              </a:r>
            </a:p>
          </p:txBody>
        </p:sp>
      </p:grpSp>
      <p:grpSp>
        <p:nvGrpSpPr>
          <p:cNvPr id="6" name="Answer B"/>
          <p:cNvGrpSpPr/>
          <p:nvPr/>
        </p:nvGrpSpPr>
        <p:grpSpPr>
          <a:xfrm>
            <a:off x="652463" y="3211536"/>
            <a:ext cx="7272337" cy="492443"/>
            <a:chOff x="652463" y="4498538"/>
            <a:chExt cx="7272337" cy="492443"/>
          </a:xfrm>
        </p:grpSpPr>
        <p:sp>
          <p:nvSpPr>
            <p:cNvPr id="22" name="Rectangle 21"/>
            <p:cNvSpPr/>
            <p:nvPr/>
          </p:nvSpPr>
          <p:spPr>
            <a:xfrm>
              <a:off x="1143000" y="4498538"/>
              <a:ext cx="6781800" cy="492443"/>
            </a:xfrm>
            <a:prstGeom prst="rect">
              <a:avLst/>
            </a:prstGeom>
          </p:spPr>
          <p:txBody>
            <a:bodyPr wrap="square">
              <a:spAutoFit/>
            </a:bodyPr>
            <a:lstStyle/>
            <a:p>
              <a:r>
                <a:rPr lang="en-US" sz="2600" dirty="0">
                  <a:latin typeface="+mj-lt"/>
                </a:rPr>
                <a:t>Kinetic energy is converted into potential energy.</a:t>
              </a:r>
              <a:endParaRPr lang="en-US" sz="2600" dirty="0">
                <a:solidFill>
                  <a:srgbClr val="000000"/>
                </a:solidFill>
                <a:latin typeface="+mj-lt"/>
                <a:cs typeface="Proxima Nova"/>
              </a:endParaRPr>
            </a:p>
          </p:txBody>
        </p:sp>
        <p:sp>
          <p:nvSpPr>
            <p:cNvPr id="15" name="Oval 14"/>
            <p:cNvSpPr/>
            <p:nvPr/>
          </p:nvSpPr>
          <p:spPr>
            <a:xfrm>
              <a:off x="652463" y="4567222"/>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B</a:t>
              </a:r>
            </a:p>
          </p:txBody>
        </p:sp>
      </p:grpSp>
      <p:grpSp>
        <p:nvGrpSpPr>
          <p:cNvPr id="7" name="Answer A"/>
          <p:cNvGrpSpPr/>
          <p:nvPr/>
        </p:nvGrpSpPr>
        <p:grpSpPr>
          <a:xfrm>
            <a:off x="652463" y="2307008"/>
            <a:ext cx="7577137" cy="492443"/>
            <a:chOff x="652463" y="2669738"/>
            <a:chExt cx="7577137" cy="492443"/>
          </a:xfrm>
        </p:grpSpPr>
        <p:sp>
          <p:nvSpPr>
            <p:cNvPr id="21" name="Rectangle 20"/>
            <p:cNvSpPr/>
            <p:nvPr/>
          </p:nvSpPr>
          <p:spPr>
            <a:xfrm>
              <a:off x="1143000" y="2669738"/>
              <a:ext cx="7086600" cy="492443"/>
            </a:xfrm>
            <a:prstGeom prst="rect">
              <a:avLst/>
            </a:prstGeom>
          </p:spPr>
          <p:txBody>
            <a:bodyPr wrap="square">
              <a:spAutoFit/>
            </a:bodyPr>
            <a:lstStyle/>
            <a:p>
              <a:r>
                <a:rPr lang="en-US" sz="2600" dirty="0">
                  <a:latin typeface="+mj-lt"/>
                </a:rPr>
                <a:t>Potential energy is converted into kinetic energy.</a:t>
              </a:r>
              <a:endParaRPr lang="en-US" sz="2600" dirty="0">
                <a:solidFill>
                  <a:srgbClr val="000000"/>
                </a:solidFill>
                <a:latin typeface="+mj-lt"/>
                <a:cs typeface="Proxima Nova"/>
              </a:endParaRPr>
            </a:p>
          </p:txBody>
        </p:sp>
        <p:sp>
          <p:nvSpPr>
            <p:cNvPr id="2" name="Oval 1"/>
            <p:cNvSpPr/>
            <p:nvPr/>
          </p:nvSpPr>
          <p:spPr>
            <a:xfrm>
              <a:off x="652463" y="2719018"/>
              <a:ext cx="381000" cy="381000"/>
            </a:xfrm>
            <a:prstGeom prst="ellipse">
              <a:avLst/>
            </a:prstGeom>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2000" b="1" dirty="0">
                  <a:solidFill>
                    <a:schemeClr val="tx1"/>
                  </a:solidFill>
                  <a:latin typeface="+mj-lt"/>
                </a:rPr>
                <a:t>A</a:t>
              </a:r>
            </a:p>
          </p:txBody>
        </p:sp>
      </p:grpSp>
      <p:sp>
        <p:nvSpPr>
          <p:cNvPr id="5" name="Question"/>
          <p:cNvSpPr/>
          <p:nvPr/>
        </p:nvSpPr>
        <p:spPr>
          <a:xfrm>
            <a:off x="914400" y="1143000"/>
            <a:ext cx="7696200" cy="892552"/>
          </a:xfrm>
          <a:prstGeom prst="rect">
            <a:avLst/>
          </a:prstGeom>
        </p:spPr>
        <p:txBody>
          <a:bodyPr wrap="square">
            <a:spAutoFit/>
          </a:bodyPr>
          <a:lstStyle/>
          <a:p>
            <a:r>
              <a:rPr lang="en-US" sz="2600" dirty="0">
                <a:latin typeface="+mj-lt"/>
              </a:rPr>
              <a:t>A rock falls from a ledge to the ground. What energy conversion occurs during this process?</a:t>
            </a:r>
            <a:endParaRPr lang="en-US" sz="2600" b="1" dirty="0">
              <a:solidFill>
                <a:srgbClr val="000000"/>
              </a:solidFill>
              <a:latin typeface="+mj-lt"/>
              <a:cs typeface="Arial" panose="020B0604020202020204" pitchFamily="34" charset="0"/>
            </a:endParaRPr>
          </a:p>
        </p:txBody>
      </p:sp>
      <p:sp>
        <p:nvSpPr>
          <p:cNvPr id="12" name="Title"/>
          <p:cNvSpPr txBox="1"/>
          <p:nvPr/>
        </p:nvSpPr>
        <p:spPr>
          <a:xfrm>
            <a:off x="526218" y="329326"/>
            <a:ext cx="6534199" cy="584776"/>
          </a:xfrm>
          <a:prstGeom prst="rect">
            <a:avLst/>
          </a:prstGeom>
          <a:noFill/>
        </p:spPr>
        <p:txBody>
          <a:bodyPr wrap="square" rtlCol="0">
            <a:spAutoFit/>
          </a:bodyPr>
          <a:lstStyle/>
          <a:p>
            <a:r>
              <a:rPr lang="en-US" sz="3200" b="1" dirty="0">
                <a:solidFill>
                  <a:srgbClr val="E46C0A"/>
                </a:solidFill>
                <a:latin typeface="+mj-lt"/>
                <a:cs typeface="Proxima Nova Light"/>
              </a:rPr>
              <a:t>Mini-Assessment</a:t>
            </a:r>
          </a:p>
        </p:txBody>
      </p:sp>
      <p:sp>
        <p:nvSpPr>
          <p:cNvPr id="23" name="Question"/>
          <p:cNvSpPr/>
          <p:nvPr/>
        </p:nvSpPr>
        <p:spPr>
          <a:xfrm>
            <a:off x="516964" y="1144074"/>
            <a:ext cx="457200" cy="492443"/>
          </a:xfrm>
          <a:prstGeom prst="rect">
            <a:avLst/>
          </a:prstGeom>
        </p:spPr>
        <p:txBody>
          <a:bodyPr wrap="square">
            <a:spAutoFit/>
          </a:bodyPr>
          <a:lstStyle/>
          <a:p>
            <a:r>
              <a:rPr lang="en-US" sz="2600" dirty="0">
                <a:solidFill>
                  <a:srgbClr val="000000"/>
                </a:solidFill>
                <a:latin typeface="+mj-lt"/>
                <a:cs typeface="Proxima Nova"/>
              </a:rPr>
              <a:t>6.</a:t>
            </a:r>
            <a:endParaRPr lang="en-US" sz="2600" b="1" dirty="0">
              <a:solidFill>
                <a:srgbClr val="000000"/>
              </a:solidFill>
              <a:latin typeface="+mj-lt"/>
              <a:cs typeface="Arial" panose="020B0604020202020204" pitchFamily="34" charset="0"/>
            </a:endParaRPr>
          </a:p>
        </p:txBody>
      </p:sp>
      <p:sp>
        <p:nvSpPr>
          <p:cNvPr id="17" name="Wrong D"/>
          <p:cNvSpPr/>
          <p:nvPr/>
        </p:nvSpPr>
        <p:spPr>
          <a:xfrm>
            <a:off x="304800" y="3219881"/>
            <a:ext cx="1079455" cy="51513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mj-lt"/>
            </a:endParaRPr>
          </a:p>
        </p:txBody>
      </p:sp>
      <p:sp>
        <p:nvSpPr>
          <p:cNvPr id="18" name="CORRECT"/>
          <p:cNvSpPr/>
          <p:nvPr/>
        </p:nvSpPr>
        <p:spPr>
          <a:xfrm>
            <a:off x="1143000" y="2708914"/>
            <a:ext cx="1462915" cy="430887"/>
          </a:xfrm>
          <a:prstGeom prst="rect">
            <a:avLst/>
          </a:prstGeom>
        </p:spPr>
        <p:txBody>
          <a:bodyPr wrap="square">
            <a:spAutoFit/>
          </a:bodyPr>
          <a:lstStyle/>
          <a:p>
            <a:r>
              <a:rPr lang="en-US" sz="2200" b="1" dirty="0">
                <a:solidFill>
                  <a:srgbClr val="00B050"/>
                </a:solidFill>
                <a:latin typeface="+mj-lt"/>
                <a:cs typeface="Proxima Nova"/>
              </a:rPr>
              <a:t>CORRECT</a:t>
            </a:r>
          </a:p>
        </p:txBody>
      </p:sp>
      <p:sp>
        <p:nvSpPr>
          <p:cNvPr id="20" name="Wrong D"/>
          <p:cNvSpPr/>
          <p:nvPr/>
        </p:nvSpPr>
        <p:spPr>
          <a:xfrm>
            <a:off x="304800" y="4273254"/>
            <a:ext cx="1079455" cy="51513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mj-lt"/>
            </a:endParaRPr>
          </a:p>
        </p:txBody>
      </p:sp>
      <p:sp>
        <p:nvSpPr>
          <p:cNvPr id="27" name="Wrong D"/>
          <p:cNvSpPr/>
          <p:nvPr/>
        </p:nvSpPr>
        <p:spPr>
          <a:xfrm>
            <a:off x="304800" y="5352270"/>
            <a:ext cx="1079455" cy="51513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mj-lt"/>
            </a:endParaRPr>
          </a:p>
        </p:txBody>
      </p:sp>
    </p:spTree>
    <p:extLst>
      <p:ext uri="{BB962C8B-B14F-4D97-AF65-F5344CB8AC3E}">
        <p14:creationId xmlns:p14="http://schemas.microsoft.com/office/powerpoint/2010/main" val="4155024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7" grpId="0" animBg="1"/>
      <p:bldP spid="18" grpId="0"/>
      <p:bldP spid="20"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70987" y="392934"/>
            <a:ext cx="7330698" cy="584776"/>
          </a:xfrm>
          <a:prstGeom prst="rect">
            <a:avLst/>
          </a:prstGeom>
          <a:noFill/>
        </p:spPr>
        <p:txBody>
          <a:bodyPr wrap="square" rtlCol="0">
            <a:spAutoFit/>
          </a:bodyPr>
          <a:lstStyle/>
          <a:p>
            <a:pPr algn="ctr"/>
            <a:r>
              <a:rPr lang="en-US" sz="3200" b="1" dirty="0">
                <a:solidFill>
                  <a:srgbClr val="E46C0A"/>
                </a:solidFill>
                <a:latin typeface="+mj-lt"/>
                <a:cs typeface="Calibri Light" panose="020F0302020204030204" pitchFamily="34" charset="0"/>
              </a:rPr>
              <a:t>Vocabulary</a:t>
            </a:r>
          </a:p>
        </p:txBody>
      </p:sp>
      <p:sp>
        <p:nvSpPr>
          <p:cNvPr id="21" name="Rectangle 20"/>
          <p:cNvSpPr/>
          <p:nvPr/>
        </p:nvSpPr>
        <p:spPr>
          <a:xfrm>
            <a:off x="970987" y="1645769"/>
            <a:ext cx="4667813" cy="492443"/>
          </a:xfrm>
          <a:prstGeom prst="rect">
            <a:avLst/>
          </a:prstGeom>
        </p:spPr>
        <p:txBody>
          <a:bodyPr wrap="square">
            <a:spAutoFit/>
          </a:bodyPr>
          <a:lstStyle/>
          <a:p>
            <a:r>
              <a:rPr lang="en-US" sz="2600" dirty="0">
                <a:latin typeface="+mj-lt"/>
              </a:rPr>
              <a:t>law of conservation of energy</a:t>
            </a:r>
            <a:endParaRPr lang="en-US" sz="2600" dirty="0">
              <a:solidFill>
                <a:srgbClr val="000000"/>
              </a:solidFill>
              <a:latin typeface="+mj-lt"/>
              <a:cs typeface="Proxima Nova"/>
            </a:endParaRPr>
          </a:p>
        </p:txBody>
      </p:sp>
      <p:sp>
        <p:nvSpPr>
          <p:cNvPr id="22" name="Rectangle 21"/>
          <p:cNvSpPr/>
          <p:nvPr/>
        </p:nvSpPr>
        <p:spPr>
          <a:xfrm>
            <a:off x="975588" y="2241144"/>
            <a:ext cx="2337008" cy="492443"/>
          </a:xfrm>
          <a:prstGeom prst="rect">
            <a:avLst/>
          </a:prstGeom>
        </p:spPr>
        <p:txBody>
          <a:bodyPr wrap="square">
            <a:spAutoFit/>
          </a:bodyPr>
          <a:lstStyle/>
          <a:p>
            <a:r>
              <a:rPr lang="en-US" sz="2600" dirty="0">
                <a:latin typeface="+mj-lt"/>
              </a:rPr>
              <a:t>friction</a:t>
            </a:r>
            <a:endParaRPr lang="en-US" sz="2600" dirty="0">
              <a:solidFill>
                <a:srgbClr val="000000"/>
              </a:solidFill>
              <a:latin typeface="+mj-lt"/>
              <a:cs typeface="Proxima Nova"/>
            </a:endParaRPr>
          </a:p>
        </p:txBody>
      </p:sp>
      <p:cxnSp>
        <p:nvCxnSpPr>
          <p:cNvPr id="14" name="Straight Connector 13"/>
          <p:cNvCxnSpPr/>
          <p:nvPr/>
        </p:nvCxnSpPr>
        <p:spPr>
          <a:xfrm>
            <a:off x="970987" y="975031"/>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a:off x="970987" y="394623"/>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pic>
        <p:nvPicPr>
          <p:cNvPr id="2" name="fric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BEBA8EAE-BF5A-486C-A8C5-ECC9F3942E4B}">
                <a14:imgProps xmlns:a14="http://schemas.microsoft.com/office/drawing/2010/main">
                  <a14:imgLayer r:embed="rId7">
                    <a14:imgEffect>
                      <a14:colorTemperature colorTemp="4700"/>
                    </a14:imgEffect>
                    <a14:imgEffect>
                      <a14:saturation sat="400000"/>
                    </a14:imgEffect>
                  </a14:imgLayer>
                </a14:imgProps>
              </a:ext>
            </a:extLst>
          </a:blip>
          <a:stretch>
            <a:fillRect/>
          </a:stretch>
        </p:blipFill>
        <p:spPr>
          <a:xfrm>
            <a:off x="2209800" y="2276387"/>
            <a:ext cx="457200" cy="457200"/>
          </a:xfrm>
          <a:prstGeom prst="rect">
            <a:avLst/>
          </a:prstGeom>
        </p:spPr>
      </p:pic>
      <p:pic>
        <p:nvPicPr>
          <p:cNvPr id="4" name="law_of_conservation_of_energy">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extLst>
              <a:ext uri="{BEBA8EAE-BF5A-486C-A8C5-ECC9F3942E4B}">
                <a14:imgProps xmlns:a14="http://schemas.microsoft.com/office/drawing/2010/main">
                  <a14:imgLayer r:embed="rId7">
                    <a14:imgEffect>
                      <a14:colorTemperature colorTemp="4700"/>
                    </a14:imgEffect>
                    <a14:imgEffect>
                      <a14:saturation sat="400000"/>
                    </a14:imgEffect>
                  </a14:imgLayer>
                </a14:imgProps>
              </a:ext>
            </a:extLst>
          </a:blip>
          <a:stretch>
            <a:fillRect/>
          </a:stretch>
        </p:blipFill>
        <p:spPr>
          <a:xfrm>
            <a:off x="5179646" y="1685624"/>
            <a:ext cx="457200" cy="457200"/>
          </a:xfrm>
          <a:prstGeom prst="rect">
            <a:avLst/>
          </a:prstGeom>
        </p:spPr>
      </p:pic>
    </p:spTree>
    <p:extLst>
      <p:ext uri="{BB962C8B-B14F-4D97-AF65-F5344CB8AC3E}">
        <p14:creationId xmlns:p14="http://schemas.microsoft.com/office/powerpoint/2010/main" val="3389033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6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952"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798298" y="390256"/>
            <a:ext cx="7676076" cy="584775"/>
          </a:xfrm>
          <a:prstGeom prst="rect">
            <a:avLst/>
          </a:prstGeom>
          <a:noFill/>
        </p:spPr>
        <p:txBody>
          <a:bodyPr wrap="square" rtlCol="0">
            <a:spAutoFit/>
          </a:bodyPr>
          <a:lstStyle/>
          <a:p>
            <a:pPr algn="ctr"/>
            <a:r>
              <a:rPr lang="en-US" sz="3200" b="1" cap="all" dirty="0">
                <a:solidFill>
                  <a:srgbClr val="E46C0A"/>
                </a:solidFill>
                <a:latin typeface="+mj-lt"/>
                <a:cs typeface="Proxima Nova Light"/>
              </a:rPr>
              <a:t>   </a:t>
            </a:r>
            <a:r>
              <a:rPr lang="en-US" sz="3200" b="1" dirty="0">
                <a:solidFill>
                  <a:srgbClr val="E46C0A"/>
                </a:solidFill>
                <a:latin typeface="+mj-lt"/>
                <a:cs typeface="Proxima Nova Light"/>
              </a:rPr>
              <a:t>Essential Questions</a:t>
            </a:r>
          </a:p>
        </p:txBody>
      </p:sp>
      <p:sp>
        <p:nvSpPr>
          <p:cNvPr id="6" name="Rectangle 5"/>
          <p:cNvSpPr/>
          <p:nvPr/>
        </p:nvSpPr>
        <p:spPr>
          <a:xfrm>
            <a:off x="1463040" y="1550376"/>
            <a:ext cx="6690360" cy="492443"/>
          </a:xfrm>
          <a:prstGeom prst="rect">
            <a:avLst/>
          </a:prstGeom>
        </p:spPr>
        <p:txBody>
          <a:bodyPr wrap="square">
            <a:spAutoFit/>
          </a:bodyPr>
          <a:lstStyle/>
          <a:p>
            <a:r>
              <a:rPr lang="en-US" sz="2600" dirty="0">
                <a:latin typeface="+mj-lt"/>
              </a:rPr>
              <a:t>What is the law of conservation of energy?</a:t>
            </a:r>
            <a:endParaRPr lang="en-US" sz="2600" dirty="0">
              <a:latin typeface="+mj-lt"/>
              <a:cs typeface="Proxima Nova"/>
            </a:endParaRPr>
          </a:p>
        </p:txBody>
      </p:sp>
      <p:sp>
        <p:nvSpPr>
          <p:cNvPr id="7" name="Rectangle 6"/>
          <p:cNvSpPr/>
          <p:nvPr/>
        </p:nvSpPr>
        <p:spPr>
          <a:xfrm>
            <a:off x="1463040" y="2457772"/>
            <a:ext cx="7193280" cy="492443"/>
          </a:xfrm>
          <a:prstGeom prst="rect">
            <a:avLst/>
          </a:prstGeom>
        </p:spPr>
        <p:txBody>
          <a:bodyPr wrap="square">
            <a:spAutoFit/>
          </a:bodyPr>
          <a:lstStyle/>
          <a:p>
            <a:r>
              <a:rPr lang="en-US" sz="2600" dirty="0">
                <a:latin typeface="+mj-lt"/>
              </a:rPr>
              <a:t>How does friction affect energy transformations?</a:t>
            </a:r>
          </a:p>
        </p:txBody>
      </p:sp>
      <p:cxnSp>
        <p:nvCxnSpPr>
          <p:cNvPr id="4" name="Straight Connector 3"/>
          <p:cNvCxnSpPr/>
          <p:nvPr/>
        </p:nvCxnSpPr>
        <p:spPr>
          <a:xfrm>
            <a:off x="970987" y="975031"/>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a:xfrm>
            <a:off x="970987" y="394623"/>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pic>
        <p:nvPicPr>
          <p:cNvPr id="3" name="Picture 2"/>
          <p:cNvPicPr>
            <a:picLocks noChangeAspect="1"/>
          </p:cNvPicPr>
          <p:nvPr/>
        </p:nvPicPr>
        <p:blipFill>
          <a:blip r:embed="rId2"/>
          <a:stretch>
            <a:fillRect/>
          </a:stretch>
        </p:blipFill>
        <p:spPr>
          <a:xfrm>
            <a:off x="2542031" y="486672"/>
            <a:ext cx="429769" cy="411481"/>
          </a:xfrm>
          <a:prstGeom prst="rect">
            <a:avLst/>
          </a:prstGeom>
        </p:spPr>
      </p:pic>
      <p:sp>
        <p:nvSpPr>
          <p:cNvPr id="11" name="Oval 10"/>
          <p:cNvSpPr>
            <a:spLocks noChangeAspect="1"/>
          </p:cNvSpPr>
          <p:nvPr/>
        </p:nvSpPr>
        <p:spPr>
          <a:xfrm>
            <a:off x="970987" y="1631271"/>
            <a:ext cx="411480" cy="411480"/>
          </a:xfrm>
          <a:prstGeom prst="ellipse">
            <a:avLst/>
          </a:prstGeom>
          <a:solidFill>
            <a:srgbClr val="1D9E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mj-lt"/>
              </a:rPr>
              <a:t>1</a:t>
            </a:r>
          </a:p>
        </p:txBody>
      </p:sp>
      <p:sp>
        <p:nvSpPr>
          <p:cNvPr id="12" name="Oval 11"/>
          <p:cNvSpPr>
            <a:spLocks noChangeAspect="1"/>
          </p:cNvSpPr>
          <p:nvPr/>
        </p:nvSpPr>
        <p:spPr>
          <a:xfrm>
            <a:off x="970987" y="2507229"/>
            <a:ext cx="411480" cy="411480"/>
          </a:xfrm>
          <a:prstGeom prst="ellipse">
            <a:avLst/>
          </a:prstGeom>
          <a:solidFill>
            <a:srgbClr val="1D9E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mj-lt"/>
              </a:rPr>
              <a:t>2</a:t>
            </a:r>
          </a:p>
        </p:txBody>
      </p:sp>
      <p:sp>
        <p:nvSpPr>
          <p:cNvPr id="10" name="Oval 9"/>
          <p:cNvSpPr>
            <a:spLocks noChangeAspect="1"/>
          </p:cNvSpPr>
          <p:nvPr/>
        </p:nvSpPr>
        <p:spPr>
          <a:xfrm>
            <a:off x="960120" y="3524544"/>
            <a:ext cx="411480" cy="411480"/>
          </a:xfrm>
          <a:prstGeom prst="ellipse">
            <a:avLst/>
          </a:prstGeom>
          <a:solidFill>
            <a:srgbClr val="1D9E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mj-lt"/>
              </a:rPr>
              <a:t>3</a:t>
            </a:r>
          </a:p>
        </p:txBody>
      </p:sp>
      <p:sp>
        <p:nvSpPr>
          <p:cNvPr id="14" name="Rectangle 13"/>
          <p:cNvSpPr/>
          <p:nvPr/>
        </p:nvSpPr>
        <p:spPr>
          <a:xfrm>
            <a:off x="1465384" y="3455376"/>
            <a:ext cx="6916616" cy="492443"/>
          </a:xfrm>
          <a:prstGeom prst="rect">
            <a:avLst/>
          </a:prstGeom>
        </p:spPr>
        <p:txBody>
          <a:bodyPr wrap="square">
            <a:spAutoFit/>
          </a:bodyPr>
          <a:lstStyle/>
          <a:p>
            <a:r>
              <a:rPr lang="en-US" sz="2600" dirty="0">
                <a:latin typeface="+mj-lt"/>
              </a:rPr>
              <a:t>How are different types of energy used?</a:t>
            </a:r>
            <a:endParaRPr lang="en-US" sz="2600" dirty="0">
              <a:latin typeface="+mj-lt"/>
              <a:cs typeface="Proxima Nova"/>
            </a:endParaRPr>
          </a:p>
        </p:txBody>
      </p:sp>
    </p:spTree>
    <p:extLst>
      <p:ext uri="{BB962C8B-B14F-4D97-AF65-F5344CB8AC3E}">
        <p14:creationId xmlns:p14="http://schemas.microsoft.com/office/powerpoint/2010/main" val="26177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2" grpId="0" animBg="1"/>
      <p:bldP spid="10"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09089"/>
            <a:ext cx="9144000" cy="796509"/>
          </a:xfrm>
          <a:prstGeom prst="rect">
            <a:avLst/>
          </a:prstGeom>
          <a:solidFill>
            <a:srgbClr val="1D9E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31523" y="79202"/>
            <a:ext cx="3853924" cy="584775"/>
          </a:xfrm>
          <a:prstGeom prst="rect">
            <a:avLst/>
          </a:prstGeom>
          <a:noFill/>
        </p:spPr>
        <p:txBody>
          <a:bodyPr wrap="square" rtlCol="0">
            <a:spAutoFit/>
          </a:bodyPr>
          <a:lstStyle/>
          <a:p>
            <a:r>
              <a:rPr lang="en-US" sz="3200" b="1" dirty="0">
                <a:solidFill>
                  <a:srgbClr val="1D9EDA"/>
                </a:solidFill>
                <a:latin typeface="+mj-lt"/>
                <a:cs typeface="Proxima Nova"/>
              </a:rPr>
              <a:t>Explore Activity</a:t>
            </a:r>
            <a:endParaRPr lang="en-US" sz="3200" b="1" cap="all" dirty="0">
              <a:solidFill>
                <a:srgbClr val="1D9EDA"/>
              </a:solidFill>
              <a:latin typeface="+mj-lt"/>
              <a:cs typeface="Proxima Nova Light"/>
            </a:endParaRPr>
          </a:p>
        </p:txBody>
      </p:sp>
      <p:sp>
        <p:nvSpPr>
          <p:cNvPr id="2" name="TextBox 1"/>
          <p:cNvSpPr txBox="1"/>
          <p:nvPr/>
        </p:nvSpPr>
        <p:spPr>
          <a:xfrm>
            <a:off x="652463" y="989169"/>
            <a:ext cx="7819184" cy="646331"/>
          </a:xfrm>
          <a:prstGeom prst="rect">
            <a:avLst/>
          </a:prstGeom>
          <a:noFill/>
        </p:spPr>
        <p:txBody>
          <a:bodyPr wrap="square" rtlCol="0">
            <a:spAutoFit/>
          </a:bodyPr>
          <a:lstStyle/>
          <a:p>
            <a:pPr algn="ctr"/>
            <a:r>
              <a:rPr lang="en-US" sz="3600" b="1" dirty="0" err="1">
                <a:solidFill>
                  <a:schemeClr val="bg1"/>
                </a:solidFill>
                <a:latin typeface="+mj-lt"/>
              </a:rPr>
              <a:t>Woosh</a:t>
            </a:r>
            <a:r>
              <a:rPr lang="en-US" sz="3600" b="1" dirty="0">
                <a:solidFill>
                  <a:schemeClr val="bg1"/>
                </a:solidFill>
                <a:latin typeface="+mj-lt"/>
              </a:rPr>
              <a:t>!</a:t>
            </a:r>
          </a:p>
        </p:txBody>
      </p:sp>
      <p:pic>
        <p:nvPicPr>
          <p:cNvPr id="3" name="Picture 2"/>
          <p:cNvPicPr>
            <a:picLocks noChangeAspect="1"/>
          </p:cNvPicPr>
          <p:nvPr/>
        </p:nvPicPr>
        <p:blipFill>
          <a:blip r:embed="rId2"/>
          <a:stretch>
            <a:fillRect/>
          </a:stretch>
        </p:blipFill>
        <p:spPr>
          <a:xfrm>
            <a:off x="109918" y="79202"/>
            <a:ext cx="542545" cy="600457"/>
          </a:xfrm>
          <a:prstGeom prst="rect">
            <a:avLst/>
          </a:prstGeom>
        </p:spPr>
      </p:pic>
      <p:sp>
        <p:nvSpPr>
          <p:cNvPr id="8" name="Text Placeholder 3"/>
          <p:cNvSpPr txBox="1">
            <a:spLocks/>
          </p:cNvSpPr>
          <p:nvPr/>
        </p:nvSpPr>
        <p:spPr>
          <a:xfrm>
            <a:off x="821320" y="1927550"/>
            <a:ext cx="8087901" cy="48542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2600" dirty="0">
                <a:latin typeface="+mj-lt"/>
              </a:rPr>
              <a:t>On a hot summer day, there’s no place better to cool </a:t>
            </a:r>
            <a:br>
              <a:rPr lang="en-US" sz="2600" dirty="0">
                <a:latin typeface="+mj-lt"/>
              </a:rPr>
            </a:br>
            <a:r>
              <a:rPr lang="en-US" sz="2600" dirty="0">
                <a:latin typeface="+mj-lt"/>
              </a:rPr>
              <a:t>off than a water park.</a:t>
            </a:r>
          </a:p>
          <a:p>
            <a:r>
              <a:rPr lang="en-US" sz="2600" dirty="0">
                <a:latin typeface="+mj-lt"/>
              </a:rPr>
              <a:t>Image you have just ridden a water slide.</a:t>
            </a:r>
          </a:p>
          <a:p>
            <a:r>
              <a:rPr lang="en-US" sz="2600" dirty="0">
                <a:latin typeface="+mj-lt"/>
              </a:rPr>
              <a:t>Energy is present in the water slide.</a:t>
            </a:r>
          </a:p>
          <a:p>
            <a:r>
              <a:rPr lang="en-US" sz="2600" dirty="0">
                <a:latin typeface="+mj-lt"/>
              </a:rPr>
              <a:t>Brainstorm with a partner what energies are present and list them below.</a:t>
            </a:r>
          </a:p>
          <a:p>
            <a:r>
              <a:rPr lang="en-US" sz="2600" dirty="0">
                <a:latin typeface="+mj-lt"/>
              </a:rPr>
              <a:t>Predict where the energies are the greatest and the least.</a:t>
            </a:r>
          </a:p>
        </p:txBody>
      </p:sp>
    </p:spTree>
    <p:extLst>
      <p:ext uri="{BB962C8B-B14F-4D97-AF65-F5344CB8AC3E}">
        <p14:creationId xmlns:p14="http://schemas.microsoft.com/office/powerpoint/2010/main" val="120659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0" y="392934"/>
            <a:ext cx="7436224" cy="584775"/>
          </a:xfrm>
          <a:prstGeom prst="rect">
            <a:avLst/>
          </a:prstGeom>
          <a:noFill/>
        </p:spPr>
        <p:txBody>
          <a:bodyPr wrap="square" rtlCol="0">
            <a:spAutoFit/>
          </a:bodyPr>
          <a:lstStyle/>
          <a:p>
            <a:pPr algn="ctr"/>
            <a:r>
              <a:rPr lang="en-US" sz="3200" b="1" dirty="0">
                <a:solidFill>
                  <a:schemeClr val="accent6">
                    <a:lumMod val="75000"/>
                  </a:schemeClr>
                </a:solidFill>
                <a:latin typeface="+mj-lt"/>
              </a:rPr>
              <a:t>Changes Between Forms of Energy</a:t>
            </a:r>
            <a:endParaRPr lang="en-US" sz="3200" b="1" dirty="0">
              <a:solidFill>
                <a:schemeClr val="accent6">
                  <a:lumMod val="75000"/>
                </a:schemeClr>
              </a:solidFill>
              <a:latin typeface="+mj-lt"/>
              <a:cs typeface="Proxima Nova Light"/>
            </a:endParaRPr>
          </a:p>
        </p:txBody>
      </p:sp>
      <p:cxnSp>
        <p:nvCxnSpPr>
          <p:cNvPr id="14" name="Straight Connector 13"/>
          <p:cNvCxnSpPr/>
          <p:nvPr/>
        </p:nvCxnSpPr>
        <p:spPr>
          <a:xfrm>
            <a:off x="970987" y="975031"/>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a:off x="970987" y="394623"/>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34" name="Rectangle 33"/>
          <p:cNvSpPr/>
          <p:nvPr/>
        </p:nvSpPr>
        <p:spPr>
          <a:xfrm>
            <a:off x="914400" y="1188720"/>
            <a:ext cx="7391400" cy="892552"/>
          </a:xfrm>
          <a:prstGeom prst="rect">
            <a:avLst/>
          </a:prstGeom>
        </p:spPr>
        <p:txBody>
          <a:bodyPr wrap="square">
            <a:spAutoFit/>
          </a:bodyPr>
          <a:lstStyle/>
          <a:p>
            <a:r>
              <a:rPr lang="en-US" sz="2600" dirty="0">
                <a:latin typeface="+mj-lt"/>
              </a:rPr>
              <a:t>The changes from electric energy to radiant energy to thermal energy are called energy transformations.</a:t>
            </a:r>
            <a:endParaRPr lang="en-US" sz="2600" dirty="0">
              <a:solidFill>
                <a:srgbClr val="000000"/>
              </a:solidFill>
              <a:latin typeface="+mj-lt"/>
              <a:cs typeface="Proxima Nova"/>
            </a:endParaRPr>
          </a:p>
        </p:txBody>
      </p:sp>
      <p:pic>
        <p:nvPicPr>
          <p:cNvPr id="6" name="Picture 5" descr="20.jpg"/>
          <p:cNvPicPr>
            <a:picLocks noChangeAspect="1"/>
          </p:cNvPicPr>
          <p:nvPr/>
        </p:nvPicPr>
        <p:blipFill>
          <a:blip r:embed="rId2"/>
          <a:stretch>
            <a:fillRect/>
          </a:stretch>
        </p:blipFill>
        <p:spPr>
          <a:xfrm>
            <a:off x="1371600" y="3124200"/>
            <a:ext cx="6324600" cy="2531737"/>
          </a:xfrm>
          <a:prstGeom prst="rect">
            <a:avLst/>
          </a:prstGeom>
        </p:spPr>
      </p:pic>
    </p:spTree>
    <p:extLst>
      <p:ext uri="{BB962C8B-B14F-4D97-AF65-F5344CB8AC3E}">
        <p14:creationId xmlns:p14="http://schemas.microsoft.com/office/powerpoint/2010/main" val="76584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70987" y="392934"/>
            <a:ext cx="7330698" cy="523220"/>
          </a:xfrm>
          <a:prstGeom prst="rect">
            <a:avLst/>
          </a:prstGeom>
          <a:noFill/>
        </p:spPr>
        <p:txBody>
          <a:bodyPr wrap="square" rtlCol="0">
            <a:spAutoFit/>
          </a:bodyPr>
          <a:lstStyle/>
          <a:p>
            <a:pPr algn="ctr"/>
            <a:r>
              <a:rPr lang="en-US" sz="2800" b="1" dirty="0">
                <a:solidFill>
                  <a:schemeClr val="accent6">
                    <a:lumMod val="75000"/>
                  </a:schemeClr>
                </a:solidFill>
                <a:latin typeface="+mj-lt"/>
              </a:rPr>
              <a:t>Changes Between Kinetic and Potential Energy</a:t>
            </a:r>
            <a:endParaRPr lang="en-US" sz="2800" b="1" dirty="0">
              <a:solidFill>
                <a:schemeClr val="accent6">
                  <a:lumMod val="75000"/>
                </a:schemeClr>
              </a:solidFill>
              <a:latin typeface="+mj-lt"/>
              <a:cs typeface="Proxima Nova Light"/>
            </a:endParaRPr>
          </a:p>
        </p:txBody>
      </p:sp>
      <p:cxnSp>
        <p:nvCxnSpPr>
          <p:cNvPr id="14" name="Straight Connector 13"/>
          <p:cNvCxnSpPr/>
          <p:nvPr/>
        </p:nvCxnSpPr>
        <p:spPr>
          <a:xfrm>
            <a:off x="970987" y="975031"/>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a:off x="970987" y="394623"/>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34" name="Rectangle 33"/>
          <p:cNvSpPr/>
          <p:nvPr/>
        </p:nvSpPr>
        <p:spPr>
          <a:xfrm>
            <a:off x="1066800" y="1066801"/>
            <a:ext cx="3886200" cy="3657600"/>
          </a:xfrm>
          <a:prstGeom prst="rect">
            <a:avLst/>
          </a:prstGeom>
        </p:spPr>
        <p:txBody>
          <a:bodyPr wrap="square">
            <a:spAutoFit/>
          </a:bodyPr>
          <a:lstStyle/>
          <a:p>
            <a:r>
              <a:rPr lang="en-US" sz="2600" dirty="0">
                <a:latin typeface="+mj-lt"/>
              </a:rPr>
              <a:t>Energy transformations also occur when you toss a ball upward. The ball slows down as it moves upward and then speeds up as it moves downward. The ball’s speed and height change as energy changes from one form to another.</a:t>
            </a:r>
            <a:endParaRPr lang="en-US" sz="2600" i="1" dirty="0">
              <a:solidFill>
                <a:srgbClr val="000000"/>
              </a:solidFill>
              <a:latin typeface="+mj-lt"/>
              <a:cs typeface="Proxima Nova"/>
            </a:endParaRPr>
          </a:p>
        </p:txBody>
      </p:sp>
      <p:pic>
        <p:nvPicPr>
          <p:cNvPr id="6" name="Picture 5" descr="21.jpg"/>
          <p:cNvPicPr>
            <a:picLocks noChangeAspect="1"/>
          </p:cNvPicPr>
          <p:nvPr/>
        </p:nvPicPr>
        <p:blipFill>
          <a:blip r:embed="rId2"/>
          <a:stretch>
            <a:fillRect/>
          </a:stretch>
        </p:blipFill>
        <p:spPr>
          <a:xfrm>
            <a:off x="5486400" y="1219200"/>
            <a:ext cx="2057400" cy="5245586"/>
          </a:xfrm>
          <a:prstGeom prst="rect">
            <a:avLst/>
          </a:prstGeom>
        </p:spPr>
      </p:pic>
    </p:spTree>
    <p:extLst>
      <p:ext uri="{BB962C8B-B14F-4D97-AF65-F5344CB8AC3E}">
        <p14:creationId xmlns:p14="http://schemas.microsoft.com/office/powerpoint/2010/main" val="131929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70987" y="392934"/>
            <a:ext cx="7330698" cy="584775"/>
          </a:xfrm>
          <a:prstGeom prst="rect">
            <a:avLst/>
          </a:prstGeom>
          <a:noFill/>
        </p:spPr>
        <p:txBody>
          <a:bodyPr wrap="square" rtlCol="0">
            <a:spAutoFit/>
          </a:bodyPr>
          <a:lstStyle/>
          <a:p>
            <a:pPr algn="ctr"/>
            <a:r>
              <a:rPr lang="en-US" sz="3200" b="1" dirty="0">
                <a:solidFill>
                  <a:schemeClr val="accent6">
                    <a:lumMod val="75000"/>
                  </a:schemeClr>
                </a:solidFill>
                <a:latin typeface="+mj-lt"/>
              </a:rPr>
              <a:t>The Law of Conservation of Energy</a:t>
            </a:r>
            <a:endParaRPr lang="en-US" sz="3200" b="1" dirty="0">
              <a:solidFill>
                <a:schemeClr val="accent6">
                  <a:lumMod val="75000"/>
                </a:schemeClr>
              </a:solidFill>
              <a:latin typeface="+mj-lt"/>
              <a:cs typeface="Proxima Nova Light"/>
            </a:endParaRPr>
          </a:p>
        </p:txBody>
      </p:sp>
      <p:cxnSp>
        <p:nvCxnSpPr>
          <p:cNvPr id="14" name="Straight Connector 13"/>
          <p:cNvCxnSpPr/>
          <p:nvPr/>
        </p:nvCxnSpPr>
        <p:spPr>
          <a:xfrm>
            <a:off x="970987" y="975031"/>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a:off x="970987" y="394623"/>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34" name="Rectangle 33"/>
          <p:cNvSpPr/>
          <p:nvPr/>
        </p:nvSpPr>
        <p:spPr>
          <a:xfrm>
            <a:off x="914400" y="1066800"/>
            <a:ext cx="7543800" cy="1692771"/>
          </a:xfrm>
          <a:prstGeom prst="rect">
            <a:avLst/>
          </a:prstGeom>
        </p:spPr>
        <p:txBody>
          <a:bodyPr wrap="square">
            <a:spAutoFit/>
          </a:bodyPr>
          <a:lstStyle/>
          <a:p>
            <a:r>
              <a:rPr lang="en-US" sz="2600" dirty="0">
                <a:latin typeface="+mj-lt"/>
              </a:rPr>
              <a:t>According to the </a:t>
            </a:r>
            <a:r>
              <a:rPr lang="en-US" sz="2600" b="1" dirty="0">
                <a:latin typeface="+mj-lt"/>
              </a:rPr>
              <a:t>law of conservation of energy,</a:t>
            </a:r>
            <a:r>
              <a:rPr lang="en-US" sz="2600" dirty="0">
                <a:latin typeface="+mj-lt"/>
              </a:rPr>
              <a:t> </a:t>
            </a:r>
            <a:r>
              <a:rPr lang="en-US" sz="2600" i="1" dirty="0">
                <a:latin typeface="+mj-lt"/>
              </a:rPr>
              <a:t>energy can be transformed from one form into another or transferred from one region to another, but energy cannot be created or destroyed.</a:t>
            </a:r>
            <a:endParaRPr lang="en-US" sz="2600" dirty="0">
              <a:solidFill>
                <a:srgbClr val="000000"/>
              </a:solidFill>
              <a:latin typeface="+mj-lt"/>
              <a:cs typeface="Proxima Nova"/>
            </a:endParaRPr>
          </a:p>
        </p:txBody>
      </p:sp>
      <p:pic>
        <p:nvPicPr>
          <p:cNvPr id="6" name="Picture 5" descr="23.jpg"/>
          <p:cNvPicPr>
            <a:picLocks noChangeAspect="1"/>
          </p:cNvPicPr>
          <p:nvPr/>
        </p:nvPicPr>
        <p:blipFill>
          <a:blip r:embed="rId2"/>
          <a:stretch>
            <a:fillRect/>
          </a:stretch>
        </p:blipFill>
        <p:spPr>
          <a:xfrm>
            <a:off x="1600200" y="3124200"/>
            <a:ext cx="6324600" cy="2968754"/>
          </a:xfrm>
          <a:prstGeom prst="rect">
            <a:avLst/>
          </a:prstGeom>
        </p:spPr>
      </p:pic>
    </p:spTree>
    <p:extLst>
      <p:ext uri="{BB962C8B-B14F-4D97-AF65-F5344CB8AC3E}">
        <p14:creationId xmlns:p14="http://schemas.microsoft.com/office/powerpoint/2010/main" val="2208881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70987" y="392934"/>
            <a:ext cx="7330698" cy="523220"/>
          </a:xfrm>
          <a:prstGeom prst="rect">
            <a:avLst/>
          </a:prstGeom>
          <a:noFill/>
        </p:spPr>
        <p:txBody>
          <a:bodyPr wrap="square" rtlCol="0">
            <a:spAutoFit/>
          </a:bodyPr>
          <a:lstStyle/>
          <a:p>
            <a:pPr algn="ctr"/>
            <a:r>
              <a:rPr lang="en-US" sz="2800" b="1" dirty="0">
                <a:solidFill>
                  <a:schemeClr val="accent6">
                    <a:lumMod val="75000"/>
                  </a:schemeClr>
                </a:solidFill>
                <a:latin typeface="+mj-lt"/>
              </a:rPr>
              <a:t>Friction and the Law of Conservation of Energy</a:t>
            </a:r>
            <a:endParaRPr lang="en-US" sz="2800" b="1" dirty="0">
              <a:solidFill>
                <a:schemeClr val="accent6">
                  <a:lumMod val="75000"/>
                </a:schemeClr>
              </a:solidFill>
              <a:latin typeface="+mj-lt"/>
              <a:cs typeface="Proxima Nova Light"/>
            </a:endParaRPr>
          </a:p>
        </p:txBody>
      </p:sp>
      <p:cxnSp>
        <p:nvCxnSpPr>
          <p:cNvPr id="14" name="Straight Connector 13"/>
          <p:cNvCxnSpPr/>
          <p:nvPr/>
        </p:nvCxnSpPr>
        <p:spPr>
          <a:xfrm>
            <a:off x="970987" y="975031"/>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a:off x="970987" y="394623"/>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34" name="Rectangle 33"/>
          <p:cNvSpPr/>
          <p:nvPr/>
        </p:nvSpPr>
        <p:spPr>
          <a:xfrm>
            <a:off x="914400" y="1066800"/>
            <a:ext cx="7315200" cy="1692771"/>
          </a:xfrm>
          <a:prstGeom prst="rect">
            <a:avLst/>
          </a:prstGeom>
        </p:spPr>
        <p:txBody>
          <a:bodyPr wrap="square">
            <a:spAutoFit/>
          </a:bodyPr>
          <a:lstStyle/>
          <a:p>
            <a:r>
              <a:rPr lang="en-US" sz="2600" dirty="0">
                <a:latin typeface="+mj-lt"/>
              </a:rPr>
              <a:t>Friction between the bicycle’s brake pads and the moving wheels transforms mechanical energy into thermal energy. </a:t>
            </a:r>
            <a:r>
              <a:rPr lang="en-US" sz="2600" b="1" dirty="0">
                <a:latin typeface="+mj-lt"/>
              </a:rPr>
              <a:t>Friction</a:t>
            </a:r>
            <a:r>
              <a:rPr lang="en-US" sz="2600" dirty="0">
                <a:latin typeface="+mj-lt"/>
              </a:rPr>
              <a:t> </a:t>
            </a:r>
            <a:r>
              <a:rPr lang="en-US" sz="2600" i="1" dirty="0">
                <a:latin typeface="+mj-lt"/>
              </a:rPr>
              <a:t>is a force that resists the sliding of two surfaces that are touching.</a:t>
            </a:r>
            <a:endParaRPr lang="en-US" sz="2600" dirty="0">
              <a:solidFill>
                <a:srgbClr val="000000"/>
              </a:solidFill>
              <a:latin typeface="+mj-lt"/>
              <a:cs typeface="Proxima Nova"/>
            </a:endParaRPr>
          </a:p>
        </p:txBody>
      </p:sp>
      <p:pic>
        <p:nvPicPr>
          <p:cNvPr id="6" name="Picture 5" descr="24.jpg"/>
          <p:cNvPicPr>
            <a:picLocks noChangeAspect="1"/>
          </p:cNvPicPr>
          <p:nvPr/>
        </p:nvPicPr>
        <p:blipFill>
          <a:blip r:embed="rId2"/>
          <a:stretch>
            <a:fillRect/>
          </a:stretch>
        </p:blipFill>
        <p:spPr>
          <a:xfrm>
            <a:off x="1219200" y="3157226"/>
            <a:ext cx="6781800" cy="2939299"/>
          </a:xfrm>
          <a:prstGeom prst="rect">
            <a:avLst/>
          </a:prstGeom>
        </p:spPr>
      </p:pic>
      <p:sp>
        <p:nvSpPr>
          <p:cNvPr id="7" name="Rectangle 6"/>
          <p:cNvSpPr/>
          <p:nvPr/>
        </p:nvSpPr>
        <p:spPr>
          <a:xfrm>
            <a:off x="6403812" y="6494180"/>
            <a:ext cx="1905000" cy="246221"/>
          </a:xfrm>
          <a:prstGeom prst="rect">
            <a:avLst/>
          </a:prstGeom>
        </p:spPr>
        <p:txBody>
          <a:bodyPr wrap="square">
            <a:spAutoFit/>
          </a:bodyPr>
          <a:lstStyle/>
          <a:p>
            <a:r>
              <a:rPr lang="en-US" sz="1000" dirty="0"/>
              <a:t>(l, </a:t>
            </a:r>
            <a:r>
              <a:rPr lang="en-US" sz="1000" dirty="0" err="1"/>
              <a:t>cr</a:t>
            </a:r>
            <a:r>
              <a:rPr lang="en-US" sz="1000" dirty="0"/>
              <a:t>, cl, r)Richard Hutchings</a:t>
            </a:r>
          </a:p>
        </p:txBody>
      </p:sp>
    </p:spTree>
    <p:extLst>
      <p:ext uri="{BB962C8B-B14F-4D97-AF65-F5344CB8AC3E}">
        <p14:creationId xmlns:p14="http://schemas.microsoft.com/office/powerpoint/2010/main" val="4281497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70987" y="392934"/>
            <a:ext cx="7330698" cy="584775"/>
          </a:xfrm>
          <a:prstGeom prst="rect">
            <a:avLst/>
          </a:prstGeom>
          <a:noFill/>
        </p:spPr>
        <p:txBody>
          <a:bodyPr wrap="square" rtlCol="0">
            <a:spAutoFit/>
          </a:bodyPr>
          <a:lstStyle/>
          <a:p>
            <a:pPr algn="ctr"/>
            <a:r>
              <a:rPr lang="en-US" sz="3200" b="1" dirty="0">
                <a:solidFill>
                  <a:schemeClr val="accent6">
                    <a:lumMod val="75000"/>
                  </a:schemeClr>
                </a:solidFill>
                <a:latin typeface="+mj-lt"/>
              </a:rPr>
              <a:t>Using Energy</a:t>
            </a:r>
            <a:endParaRPr lang="en-US" sz="3200" b="1" dirty="0">
              <a:solidFill>
                <a:schemeClr val="accent6">
                  <a:lumMod val="75000"/>
                </a:schemeClr>
              </a:solidFill>
              <a:latin typeface="+mj-lt"/>
              <a:cs typeface="Proxima Nova Light"/>
            </a:endParaRPr>
          </a:p>
        </p:txBody>
      </p:sp>
      <p:cxnSp>
        <p:nvCxnSpPr>
          <p:cNvPr id="14" name="Straight Connector 13"/>
          <p:cNvCxnSpPr/>
          <p:nvPr/>
        </p:nvCxnSpPr>
        <p:spPr>
          <a:xfrm>
            <a:off x="970987" y="975031"/>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a:off x="970987" y="394623"/>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34" name="Rectangle 33"/>
          <p:cNvSpPr/>
          <p:nvPr/>
        </p:nvSpPr>
        <p:spPr>
          <a:xfrm>
            <a:off x="914400" y="1143000"/>
            <a:ext cx="7315200" cy="2492990"/>
          </a:xfrm>
          <a:prstGeom prst="rect">
            <a:avLst/>
          </a:prstGeom>
        </p:spPr>
        <p:txBody>
          <a:bodyPr wrap="square">
            <a:spAutoFit/>
          </a:bodyPr>
          <a:lstStyle/>
          <a:p>
            <a:r>
              <a:rPr lang="en-US" sz="2600" dirty="0">
                <a:latin typeface="+mj-lt"/>
              </a:rPr>
              <a:t>Every day you use different forms of energy to do different things. You might use the radiant energy from a lamp to light a room, or you might use the chemical energy stored in your body to run a race. When you use energy, you usually change it from</a:t>
            </a:r>
          </a:p>
          <a:p>
            <a:r>
              <a:rPr lang="en-US" sz="2600" dirty="0">
                <a:latin typeface="+mj-lt"/>
              </a:rPr>
              <a:t>one form into another.</a:t>
            </a:r>
            <a:endParaRPr lang="en-US" sz="2600" dirty="0">
              <a:solidFill>
                <a:srgbClr val="000000"/>
              </a:solidFill>
              <a:latin typeface="+mj-lt"/>
              <a:cs typeface="Proxima Nova"/>
            </a:endParaRPr>
          </a:p>
        </p:txBody>
      </p:sp>
      <p:pic>
        <p:nvPicPr>
          <p:cNvPr id="6" name="Picture 5" descr="25.jpg"/>
          <p:cNvPicPr>
            <a:picLocks noChangeAspect="1"/>
          </p:cNvPicPr>
          <p:nvPr/>
        </p:nvPicPr>
        <p:blipFill>
          <a:blip r:embed="rId2"/>
          <a:stretch>
            <a:fillRect/>
          </a:stretch>
        </p:blipFill>
        <p:spPr>
          <a:xfrm>
            <a:off x="2286000" y="3962400"/>
            <a:ext cx="4953000" cy="2246519"/>
          </a:xfrm>
          <a:prstGeom prst="rect">
            <a:avLst/>
          </a:prstGeom>
        </p:spPr>
      </p:pic>
      <p:sp>
        <p:nvSpPr>
          <p:cNvPr id="7" name="Rectangle 6"/>
          <p:cNvSpPr/>
          <p:nvPr/>
        </p:nvSpPr>
        <p:spPr>
          <a:xfrm>
            <a:off x="2895600" y="6193021"/>
            <a:ext cx="1905000" cy="246221"/>
          </a:xfrm>
          <a:prstGeom prst="rect">
            <a:avLst/>
          </a:prstGeom>
        </p:spPr>
        <p:txBody>
          <a:bodyPr wrap="square">
            <a:spAutoFit/>
          </a:bodyPr>
          <a:lstStyle/>
          <a:p>
            <a:r>
              <a:rPr lang="en-US" sz="1000" dirty="0"/>
              <a:t>Hero/Fancy/Corbis/Glow Images</a:t>
            </a:r>
          </a:p>
        </p:txBody>
      </p:sp>
    </p:spTree>
    <p:extLst>
      <p:ext uri="{BB962C8B-B14F-4D97-AF65-F5344CB8AC3E}">
        <p14:creationId xmlns:p14="http://schemas.microsoft.com/office/powerpoint/2010/main" val="1492109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30214</TotalTime>
  <Words>664</Words>
  <Application>Microsoft Office PowerPoint</Application>
  <PresentationFormat>On-screen Show (4:3)</PresentationFormat>
  <Paragraphs>110</Paragraphs>
  <Slides>16</Slides>
  <Notes>1</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Sitta, Allison J.</cp:lastModifiedBy>
  <cp:revision>955</cp:revision>
  <cp:lastPrinted>2015-10-14T12:05:03Z</cp:lastPrinted>
  <dcterms:created xsi:type="dcterms:W3CDTF">2015-10-08T13:56:40Z</dcterms:created>
  <dcterms:modified xsi:type="dcterms:W3CDTF">2020-01-25T16:27:14Z</dcterms:modified>
  <cp:category/>
</cp:coreProperties>
</file>